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695" r:id="rId3"/>
    <p:sldMasterId id="2147483704" r:id="rId4"/>
    <p:sldMasterId id="2147483727" r:id="rId5"/>
    <p:sldMasterId id="2147483736" r:id="rId6"/>
    <p:sldMasterId id="2147483777" r:id="rId7"/>
  </p:sldMasterIdLst>
  <p:notesMasterIdLst>
    <p:notesMasterId r:id="rId22"/>
  </p:notesMasterIdLst>
  <p:sldIdLst>
    <p:sldId id="257" r:id="rId8"/>
    <p:sldId id="632" r:id="rId9"/>
    <p:sldId id="645" r:id="rId10"/>
    <p:sldId id="633" r:id="rId11"/>
    <p:sldId id="646" r:id="rId12"/>
    <p:sldId id="605" r:id="rId13"/>
    <p:sldId id="607" r:id="rId14"/>
    <p:sldId id="601" r:id="rId15"/>
    <p:sldId id="555" r:id="rId16"/>
    <p:sldId id="641" r:id="rId17"/>
    <p:sldId id="560" r:id="rId18"/>
    <p:sldId id="573" r:id="rId19"/>
    <p:sldId id="644" r:id="rId20"/>
    <p:sldId id="634" r:id="rId21"/>
  </p:sldIdLst>
  <p:sldSz cx="9144000" cy="6858000" type="screen4x3"/>
  <p:notesSz cx="6858000" cy="9144000"/>
  <p:defaultTextStyle>
    <a:defPPr>
      <a:defRPr lang="en-US"/>
    </a:defPPr>
    <a:lvl1pPr marL="0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NAZZATO, Martina" initials="P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3" autoAdjust="0"/>
    <p:restoredTop sz="92550" autoAdjust="0"/>
  </p:normalViewPr>
  <p:slideViewPr>
    <p:cSldViewPr>
      <p:cViewPr varScale="1">
        <p:scale>
          <a:sx n="112" d="100"/>
          <a:sy n="112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84BB-E536-4B0D-8D01-8E3F0BA6DE11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99F1-94C8-4CE8-988F-1EEF4A048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6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61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4B148F-D45B-4AF2-9144-44BF28B29079}" type="datetime3">
              <a:rPr lang="en-GB" altLang="en-US"/>
              <a:pPr/>
              <a:t>21 July, 2018</a:t>
            </a:fld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02EA5-ADCB-40AC-A267-0C7900953907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 algn="l" rtl="0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14B148F-D45B-4AF2-9144-44BF28B29079}" type="datetime3">
              <a:rPr lang="en-GB" altLang="en-US"/>
              <a:pPr/>
              <a:t>21 July, 2018</a:t>
            </a:fld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02EA5-ADCB-40AC-A267-0C7900953907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 algn="l" rt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7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5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161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7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5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0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2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D3B0-B2E6-A44B-8B16-D193143CEB7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1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10" y="6165304"/>
            <a:ext cx="557363" cy="57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08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5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  <a:prstGeom prst="rect">
            <a:avLst/>
          </a:prstGeom>
        </p:spPr>
        <p:txBody>
          <a:bodyPr lIns="89857" tIns="44928" rIns="89857" bIns="4492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9857" tIns="44928" rIns="89857" bIns="4492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6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5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3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2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55"/>
            <a:ext cx="2133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fld id="{37BCDEAA-24E6-44AE-B902-B0386A5847C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97928"/>
              <a:t>21/07/2018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55"/>
            <a:ext cx="2895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55"/>
            <a:ext cx="2133600" cy="365125"/>
          </a:xfrm>
          <a:prstGeom prst="rect">
            <a:avLst/>
          </a:prstGeom>
        </p:spPr>
        <p:txBody>
          <a:bodyPr lIns="89857" tIns="44928" rIns="89857" bIns="44928"/>
          <a:lstStyle/>
          <a:p>
            <a:pPr defTabSz="897928"/>
            <a:fld id="{B93E4690-CBF2-41C2-A23B-B90BC028A45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897928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11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91" y="6651682"/>
            <a:ext cx="180831" cy="33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09" tIns="44752" rIns="89509" bIns="44752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47548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1" y="6105646"/>
            <a:ext cx="676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520"/>
            <a:ext cx="7645400" cy="360362"/>
          </a:xfrm>
          <a:prstGeom prst="rect">
            <a:avLst/>
          </a:prstGeom>
        </p:spPr>
        <p:txBody>
          <a:bodyPr vert="horz" lIns="89509" tIns="44752" rIns="89509" bIns="44752"/>
          <a:lstStyle>
            <a:lvl1pPr marL="0" indent="0">
              <a:buNone/>
              <a:defRPr sz="2800" b="1" i="0">
                <a:solidFill>
                  <a:srgbClr val="006998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556"/>
            <a:ext cx="8229600" cy="4976813"/>
          </a:xfrm>
          <a:prstGeom prst="rect">
            <a:avLst/>
          </a:prstGeom>
        </p:spPr>
        <p:txBody>
          <a:bodyPr vert="horz" lIns="89509" tIns="44752" rIns="89509" bIns="44752"/>
          <a:lstStyle>
            <a:lvl1pPr marL="279717" indent="-279717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0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B123EF52-332B-4E87-B64A-2FBEC70E66C9}" type="datetimeFigureOut">
              <a:rPr lang="en-US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7/21/18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71"/>
            <a:ext cx="2895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E6FCF99C-B015-4417-8AA8-CDE3DCE80BCB}" type="slidenum">
              <a:rPr lang="en-US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27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548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3" y="6245225"/>
            <a:ext cx="2895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548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898086" fontAlgn="base">
              <a:spcAft>
                <a:spcPct val="0"/>
              </a:spcAft>
            </a:pPr>
            <a:fld id="{A844E4FF-D8F7-4F7D-A549-50521D1CF8F3}" type="slidenum">
              <a:rPr lang="en-US" sz="16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898086" fontAlgn="base"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8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89509" tIns="44752" rIns="89509" bIns="44752" anchor="b"/>
          <a:lstStyle>
            <a:lvl1pPr marL="0" indent="0">
              <a:buNone/>
              <a:defRPr sz="2400" b="1"/>
            </a:lvl1pPr>
            <a:lvl2pPr marL="447548" indent="0">
              <a:buNone/>
              <a:defRPr sz="2000" b="1"/>
            </a:lvl2pPr>
            <a:lvl3pPr marL="895081" indent="0">
              <a:buNone/>
              <a:defRPr sz="1800" b="1"/>
            </a:lvl3pPr>
            <a:lvl4pPr marL="1342617" indent="0">
              <a:buNone/>
              <a:defRPr sz="1600" b="1"/>
            </a:lvl4pPr>
            <a:lvl5pPr marL="1790167" indent="0">
              <a:buNone/>
              <a:defRPr sz="1600" b="1"/>
            </a:lvl5pPr>
            <a:lvl6pPr marL="2237706" indent="0">
              <a:buNone/>
              <a:defRPr sz="1600" b="1"/>
            </a:lvl6pPr>
            <a:lvl7pPr marL="2685245" indent="0">
              <a:buNone/>
              <a:defRPr sz="1600" b="1"/>
            </a:lvl7pPr>
            <a:lvl8pPr marL="3132792" indent="0">
              <a:buNone/>
              <a:defRPr sz="1600" b="1"/>
            </a:lvl8pPr>
            <a:lvl9pPr marL="358033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146" y="1535113"/>
            <a:ext cx="4041775" cy="639762"/>
          </a:xfrm>
          <a:prstGeom prst="rect">
            <a:avLst/>
          </a:prstGeom>
        </p:spPr>
        <p:txBody>
          <a:bodyPr lIns="89509" tIns="44752" rIns="89509" bIns="44752" anchor="b"/>
          <a:lstStyle>
            <a:lvl1pPr marL="0" indent="0">
              <a:buNone/>
              <a:defRPr sz="2400" b="1"/>
            </a:lvl1pPr>
            <a:lvl2pPr marL="447548" indent="0">
              <a:buNone/>
              <a:defRPr sz="2000" b="1"/>
            </a:lvl2pPr>
            <a:lvl3pPr marL="895081" indent="0">
              <a:buNone/>
              <a:defRPr sz="1800" b="1"/>
            </a:lvl3pPr>
            <a:lvl4pPr marL="1342617" indent="0">
              <a:buNone/>
              <a:defRPr sz="1600" b="1"/>
            </a:lvl4pPr>
            <a:lvl5pPr marL="1790167" indent="0">
              <a:buNone/>
              <a:defRPr sz="1600" b="1"/>
            </a:lvl5pPr>
            <a:lvl6pPr marL="2237706" indent="0">
              <a:buNone/>
              <a:defRPr sz="1600" b="1"/>
            </a:lvl6pPr>
            <a:lvl7pPr marL="2685245" indent="0">
              <a:buNone/>
              <a:defRPr sz="1600" b="1"/>
            </a:lvl7pPr>
            <a:lvl8pPr marL="3132792" indent="0">
              <a:buNone/>
              <a:defRPr sz="1600" b="1"/>
            </a:lvl8pPr>
            <a:lvl9pPr marL="358033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146" y="2174875"/>
            <a:ext cx="4041775" cy="3951288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21/07/18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7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546"/>
            <a:ext cx="7772400" cy="1470025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9509" tIns="44752" rIns="89509" bIns="4475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2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5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21/07/18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21880" y="6210302"/>
            <a:ext cx="158496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09" tIns="44752" rIns="89509" bIns="44752" rtlCol="0" anchor="ctr"/>
          <a:lstStyle/>
          <a:p>
            <a:pPr algn="ctr" defTabSz="447548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21/07/18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4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09" tIns="44752" rIns="89509" bIns="44752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09" tIns="44752" rIns="89509" bIns="4475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1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21/07/18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8641" y="6356471"/>
            <a:ext cx="829818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471"/>
            <a:ext cx="2133600" cy="365125"/>
          </a:xfrm>
          <a:prstGeom prst="rect">
            <a:avLst/>
          </a:prstGeom>
        </p:spPr>
        <p:txBody>
          <a:bodyPr lIns="89509" tIns="44752" rIns="89509" bIns="44752"/>
          <a:lstStyle/>
          <a:p>
            <a:pPr defTabSz="447548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 smtClean="0">
                <a:solidFill>
                  <a:prstClr val="black"/>
                </a:solidFill>
                <a:cs typeface="Arial" pitchFamily="34" charset="0"/>
              </a:rPr>
              <a:pPr defTabSz="44754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0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4" y="6165306"/>
            <a:ext cx="5603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257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25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24" y="0"/>
            <a:ext cx="8307791" cy="1238270"/>
          </a:xfrm>
        </p:spPr>
        <p:txBody>
          <a:bodyPr/>
          <a:lstStyle>
            <a:lvl1pPr algn="l">
              <a:defRPr sz="25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39" y="1451563"/>
            <a:ext cx="8291501" cy="4541283"/>
          </a:xfrm>
        </p:spPr>
        <p:txBody>
          <a:bodyPr/>
          <a:lstStyle>
            <a:lvl1pPr marL="330655" indent="-330655">
              <a:buFont typeface="Wingdings" panose="05000000000000000000" pitchFamily="2" charset="2"/>
              <a:buChar char="§"/>
              <a:defRPr sz="21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7809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912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7" y="4407574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7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87080" indent="0">
              <a:buNone/>
              <a:defRPr sz="1600"/>
            </a:lvl2pPr>
            <a:lvl3pPr marL="774214" indent="0">
              <a:buNone/>
              <a:defRPr sz="1400"/>
            </a:lvl3pPr>
            <a:lvl4pPr marL="1161330" indent="0">
              <a:buNone/>
              <a:defRPr sz="1200"/>
            </a:lvl4pPr>
            <a:lvl5pPr marL="1548446" indent="0">
              <a:buNone/>
              <a:defRPr sz="1200"/>
            </a:lvl5pPr>
            <a:lvl6pPr marL="1935570" indent="0">
              <a:buNone/>
              <a:defRPr sz="1200"/>
            </a:lvl6pPr>
            <a:lvl7pPr marL="2322676" indent="0">
              <a:buNone/>
              <a:defRPr sz="1200"/>
            </a:lvl7pPr>
            <a:lvl8pPr marL="2709785" indent="0">
              <a:buNone/>
              <a:defRPr sz="1200"/>
            </a:lvl8pPr>
            <a:lvl9pPr marL="309690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6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7080" indent="0">
              <a:buNone/>
              <a:defRPr sz="1800" b="1"/>
            </a:lvl2pPr>
            <a:lvl3pPr marL="774214" indent="0">
              <a:buNone/>
              <a:defRPr sz="1600" b="1"/>
            </a:lvl3pPr>
            <a:lvl4pPr marL="1161330" indent="0">
              <a:buNone/>
              <a:defRPr sz="1400" b="1"/>
            </a:lvl4pPr>
            <a:lvl5pPr marL="1548446" indent="0">
              <a:buNone/>
              <a:defRPr sz="1400" b="1"/>
            </a:lvl5pPr>
            <a:lvl6pPr marL="1935570" indent="0">
              <a:buNone/>
              <a:defRPr sz="1400" b="1"/>
            </a:lvl6pPr>
            <a:lvl7pPr marL="2322676" indent="0">
              <a:buNone/>
              <a:defRPr sz="1400" b="1"/>
            </a:lvl7pPr>
            <a:lvl8pPr marL="2709785" indent="0">
              <a:buNone/>
              <a:defRPr sz="1400" b="1"/>
            </a:lvl8pPr>
            <a:lvl9pPr marL="3096902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87080" indent="0">
              <a:buNone/>
              <a:defRPr sz="1800" b="1"/>
            </a:lvl2pPr>
            <a:lvl3pPr marL="774214" indent="0">
              <a:buNone/>
              <a:defRPr sz="1600" b="1"/>
            </a:lvl3pPr>
            <a:lvl4pPr marL="1161330" indent="0">
              <a:buNone/>
              <a:defRPr sz="1400" b="1"/>
            </a:lvl4pPr>
            <a:lvl5pPr marL="1548446" indent="0">
              <a:buNone/>
              <a:defRPr sz="1400" b="1"/>
            </a:lvl5pPr>
            <a:lvl6pPr marL="1935570" indent="0">
              <a:buNone/>
              <a:defRPr sz="1400" b="1"/>
            </a:lvl6pPr>
            <a:lvl7pPr marL="2322676" indent="0">
              <a:buNone/>
              <a:defRPr sz="1400" b="1"/>
            </a:lvl7pPr>
            <a:lvl8pPr marL="2709785" indent="0">
              <a:buNone/>
              <a:defRPr sz="1400" b="1"/>
            </a:lvl8pPr>
            <a:lvl9pPr marL="3096902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27843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073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073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87080" indent="0">
              <a:buNone/>
              <a:defRPr sz="2500"/>
            </a:lvl2pPr>
            <a:lvl3pPr marL="774214" indent="0">
              <a:buNone/>
              <a:defRPr sz="2100"/>
            </a:lvl3pPr>
            <a:lvl4pPr marL="1161330" indent="0">
              <a:buNone/>
              <a:defRPr sz="1800"/>
            </a:lvl4pPr>
            <a:lvl5pPr marL="1548446" indent="0">
              <a:buNone/>
              <a:defRPr sz="1800"/>
            </a:lvl5pPr>
            <a:lvl6pPr marL="1935570" indent="0">
              <a:buNone/>
              <a:defRPr sz="1800"/>
            </a:lvl6pPr>
            <a:lvl7pPr marL="2322676" indent="0">
              <a:buNone/>
              <a:defRPr sz="1800"/>
            </a:lvl7pPr>
            <a:lvl8pPr marL="2709785" indent="0">
              <a:buNone/>
              <a:defRPr sz="1800"/>
            </a:lvl8pPr>
            <a:lvl9pPr marL="3096902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073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87080" indent="0">
              <a:buNone/>
              <a:defRPr sz="1100"/>
            </a:lvl2pPr>
            <a:lvl3pPr marL="774214" indent="0">
              <a:buNone/>
              <a:defRPr sz="900"/>
            </a:lvl3pPr>
            <a:lvl4pPr marL="1161330" indent="0">
              <a:buNone/>
              <a:defRPr sz="800"/>
            </a:lvl4pPr>
            <a:lvl5pPr marL="1548446" indent="0">
              <a:buNone/>
              <a:defRPr sz="800"/>
            </a:lvl5pPr>
            <a:lvl6pPr marL="1935570" indent="0">
              <a:buNone/>
              <a:defRPr sz="800"/>
            </a:lvl6pPr>
            <a:lvl7pPr marL="2322676" indent="0">
              <a:buNone/>
              <a:defRPr sz="800"/>
            </a:lvl7pPr>
            <a:lvl8pPr marL="2709785" indent="0">
              <a:buNone/>
              <a:defRPr sz="800"/>
            </a:lvl8pPr>
            <a:lvl9pPr marL="309690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4426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751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335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247" y="6650741"/>
            <a:ext cx="178434" cy="6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22" tIns="44176" rIns="88322" bIns="44176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886283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458"/>
            <a:ext cx="7645400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>
                <a:solidFill>
                  <a:srgbClr val="5B5196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632"/>
            <a:ext cx="8229600" cy="4976813"/>
          </a:xfrm>
          <a:prstGeom prst="rect">
            <a:avLst/>
          </a:prstGeom>
        </p:spPr>
        <p:txBody>
          <a:bodyPr/>
          <a:lstStyle>
            <a:lvl1pPr marL="275978" indent="-275978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62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3380" y="2968877"/>
            <a:ext cx="4519709" cy="1501593"/>
          </a:xfrm>
          <a:prstGeom prst="rect">
            <a:avLst/>
          </a:prstGeom>
        </p:spPr>
        <p:txBody>
          <a:bodyPr lIns="87659" tIns="43878" rIns="87659" bIns="43878"/>
          <a:lstStyle>
            <a:lvl1pPr algn="l">
              <a:defRPr sz="4400" b="0" i="0" spc="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3142" y="1648340"/>
            <a:ext cx="4133571" cy="634309"/>
          </a:xfrm>
          <a:prstGeom prst="rect">
            <a:avLst/>
          </a:prstGeom>
        </p:spPr>
        <p:txBody>
          <a:bodyPr lIns="87659" tIns="43878" rIns="87659" bIns="43878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3367" y="5861010"/>
            <a:ext cx="4365255" cy="643059"/>
          </a:xfrm>
          <a:prstGeom prst="rect">
            <a:avLst/>
          </a:prstGeom>
        </p:spPr>
        <p:txBody>
          <a:bodyPr lIns="87659" tIns="43878" rIns="87659" bIns="43878"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93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10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5"/>
          <p:cNvSpPr txBox="1">
            <a:spLocks noChangeArrowheads="1"/>
          </p:cNvSpPr>
          <p:nvPr userDrawn="1"/>
        </p:nvSpPr>
        <p:spPr bwMode="auto">
          <a:xfrm>
            <a:off x="365189" y="6651682"/>
            <a:ext cx="180895" cy="3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41" tIns="44768" rIns="89541" bIns="4476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47706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60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1" y="6105644"/>
            <a:ext cx="6762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8952" y="909520"/>
            <a:ext cx="7645400" cy="360362"/>
          </a:xfrm>
          <a:prstGeom prst="rect">
            <a:avLst/>
          </a:prstGeom>
        </p:spPr>
        <p:txBody>
          <a:bodyPr vert="horz" lIns="89541" tIns="44768" rIns="89541" bIns="44768"/>
          <a:lstStyle>
            <a:lvl1pPr marL="0" indent="0">
              <a:buNone/>
              <a:defRPr sz="2800" b="1" i="0">
                <a:solidFill>
                  <a:srgbClr val="006998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88950" y="1381554"/>
            <a:ext cx="8229600" cy="4976813"/>
          </a:xfrm>
          <a:prstGeom prst="rect">
            <a:avLst/>
          </a:prstGeom>
        </p:spPr>
        <p:txBody>
          <a:bodyPr vert="horz" lIns="89541" tIns="44768" rIns="89541" bIns="44768"/>
          <a:lstStyle>
            <a:lvl1pPr marL="279816" indent="-279816">
              <a:buFont typeface="Arial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64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41" tIns="44768" rIns="89541" bIns="4476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89541" tIns="44768" rIns="89541" bIns="4476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B123EF52-332B-4E87-B64A-2FBEC70E66C9}" type="datetimeFigureOut">
              <a:rPr lang="en-US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7/21/18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3" y="6356469"/>
            <a:ext cx="2895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E6FCF99C-B015-4417-8AA8-CDE3DCE80BCB}" type="slidenum">
              <a:rPr lang="en-US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96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89541" tIns="44768" rIns="89541" bIns="44768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41" tIns="44768" rIns="89541" bIns="4476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41" tIns="44768" rIns="89541" bIns="4476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245225"/>
            <a:ext cx="2133600" cy="476250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706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3" y="6245225"/>
            <a:ext cx="2895600" cy="476250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447706" fontAlgn="base">
              <a:spcAft>
                <a:spcPct val="0"/>
              </a:spcAft>
            </a:pPr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spcBef>
                <a:spcPct val="50000"/>
              </a:spcBef>
              <a:defRPr b="1">
                <a:latin typeface="Arial" charset="0"/>
              </a:defRPr>
            </a:lvl1pPr>
          </a:lstStyle>
          <a:p>
            <a:pPr defTabSz="898404" fontAlgn="base">
              <a:spcAft>
                <a:spcPct val="0"/>
              </a:spcAft>
            </a:pPr>
            <a:fld id="{A844E4FF-D8F7-4F7D-A549-50521D1CF8F3}" type="slidenum">
              <a:rPr lang="en-US" sz="16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defTabSz="898404" fontAlgn="base">
                <a:spcAft>
                  <a:spcPct val="0"/>
                </a:spcAft>
              </a:pPr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9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89541" tIns="44768" rIns="89541" bIns="44768" anchor="b"/>
          <a:lstStyle>
            <a:lvl1pPr marL="0" indent="0">
              <a:buNone/>
              <a:defRPr sz="2400" b="1"/>
            </a:lvl1pPr>
            <a:lvl2pPr marL="447706" indent="0">
              <a:buNone/>
              <a:defRPr sz="2000" b="1"/>
            </a:lvl2pPr>
            <a:lvl3pPr marL="895397" indent="0">
              <a:buNone/>
              <a:defRPr sz="1800" b="1"/>
            </a:lvl3pPr>
            <a:lvl4pPr marL="1343091" indent="0">
              <a:buNone/>
              <a:defRPr sz="1600" b="1"/>
            </a:lvl4pPr>
            <a:lvl5pPr marL="1790799" indent="0">
              <a:buNone/>
              <a:defRPr sz="1600" b="1"/>
            </a:lvl5pPr>
            <a:lvl6pPr marL="2238496" indent="0">
              <a:buNone/>
              <a:defRPr sz="1600" b="1"/>
            </a:lvl6pPr>
            <a:lvl7pPr marL="2686192" indent="0">
              <a:buNone/>
              <a:defRPr sz="1600" b="1"/>
            </a:lvl7pPr>
            <a:lvl8pPr marL="3133897" indent="0">
              <a:buNone/>
              <a:defRPr sz="1600" b="1"/>
            </a:lvl8pPr>
            <a:lvl9pPr marL="358159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144" y="1535113"/>
            <a:ext cx="4041775" cy="639762"/>
          </a:xfrm>
          <a:prstGeom prst="rect">
            <a:avLst/>
          </a:prstGeom>
        </p:spPr>
        <p:txBody>
          <a:bodyPr lIns="89541" tIns="44768" rIns="89541" bIns="44768" anchor="b"/>
          <a:lstStyle>
            <a:lvl1pPr marL="0" indent="0">
              <a:buNone/>
              <a:defRPr sz="2400" b="1"/>
            </a:lvl1pPr>
            <a:lvl2pPr marL="447706" indent="0">
              <a:buNone/>
              <a:defRPr sz="2000" b="1"/>
            </a:lvl2pPr>
            <a:lvl3pPr marL="895397" indent="0">
              <a:buNone/>
              <a:defRPr sz="1800" b="1"/>
            </a:lvl3pPr>
            <a:lvl4pPr marL="1343091" indent="0">
              <a:buNone/>
              <a:defRPr sz="1600" b="1"/>
            </a:lvl4pPr>
            <a:lvl5pPr marL="1790799" indent="0">
              <a:buNone/>
              <a:defRPr sz="1600" b="1"/>
            </a:lvl5pPr>
            <a:lvl6pPr marL="2238496" indent="0">
              <a:buNone/>
              <a:defRPr sz="1600" b="1"/>
            </a:lvl6pPr>
            <a:lvl7pPr marL="2686192" indent="0">
              <a:buNone/>
              <a:defRPr sz="1600" b="1"/>
            </a:lvl7pPr>
            <a:lvl8pPr marL="3133897" indent="0">
              <a:buNone/>
              <a:defRPr sz="1600" b="1"/>
            </a:lvl8pPr>
            <a:lvl9pPr marL="3581594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144" y="2174875"/>
            <a:ext cx="4041775" cy="3951288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1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21/07/18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48641" y="6356469"/>
            <a:ext cx="829818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428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544"/>
            <a:ext cx="7772400" cy="1470025"/>
          </a:xfrm>
          <a:prstGeom prst="rect">
            <a:avLst/>
          </a:prstGeom>
        </p:spPr>
        <p:txBody>
          <a:bodyPr lIns="89541" tIns="44768" rIns="89541" bIns="4476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  <a:prstGeom prst="rect">
            <a:avLst/>
          </a:prstGeom>
        </p:spPr>
        <p:txBody>
          <a:bodyPr lIns="89541" tIns="44768" rIns="89541" bIns="4476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8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3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1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21/07/18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421880" y="6210302"/>
            <a:ext cx="1584960" cy="57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541" tIns="44768" rIns="89541" bIns="44768" rtlCol="0" anchor="ctr"/>
          <a:lstStyle/>
          <a:p>
            <a:pPr algn="ctr" defTabSz="447706" fontAlgn="base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23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17458"/>
            <a:ext cx="8229600" cy="701492"/>
          </a:xfrm>
          <a:prstGeom prst="rect">
            <a:avLst/>
          </a:prstGeom>
        </p:spPr>
        <p:txBody>
          <a:bodyPr lIns="89541" tIns="44768" rIns="89541" bIns="44768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89541" tIns="44768" rIns="89541" bIns="4476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1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C69A3ADA-CD54-FE43-B54D-2E8FED127587}" type="datetimeFigureOut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21/07/18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548641" y="6356469"/>
            <a:ext cx="829818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469"/>
            <a:ext cx="2133600" cy="365125"/>
          </a:xfrm>
          <a:prstGeom prst="rect">
            <a:avLst/>
          </a:prstGeom>
        </p:spPr>
        <p:txBody>
          <a:bodyPr lIns="89541" tIns="44768" rIns="89541" bIns="44768"/>
          <a:lstStyle/>
          <a:p>
            <a:pPr defTabSz="447706" fontAlgn="base">
              <a:spcBef>
                <a:spcPct val="0"/>
              </a:spcBef>
              <a:spcAft>
                <a:spcPct val="0"/>
              </a:spcAft>
            </a:pPr>
            <a:fld id="{87424ED5-49F9-1F4C-ADC0-B5F4CB2DD7BF}" type="slidenum">
              <a:rPr lang="it-IT" sz="1600">
                <a:solidFill>
                  <a:prstClr val="black"/>
                </a:solidFill>
                <a:cs typeface="Arial" pitchFamily="34" charset="0"/>
              </a:rPr>
              <a:pPr defTabSz="44770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t-IT" sz="160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24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1" y="275017"/>
            <a:ext cx="8229057" cy="11432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472" y="6357007"/>
            <a:ext cx="2133962" cy="364281"/>
          </a:xfrm>
          <a:prstGeom prst="rect">
            <a:avLst/>
          </a:prstGeom>
        </p:spPr>
        <p:txBody>
          <a:bodyPr/>
          <a:lstStyle>
            <a:lvl1pPr defTabSz="772478" rtl="1">
              <a:defRPr b="1">
                <a:latin typeface="Arial" pitchFamily="34" charset="0"/>
              </a:defRPr>
            </a:lvl1pPr>
          </a:lstStyle>
          <a:p>
            <a:fld id="{2EB7E7A5-00C5-4E83-A5B4-5EF71937D728}" type="datetime1">
              <a:rPr lang="en-GB" altLang="en-US"/>
              <a:pPr/>
              <a:t>21/07/2018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637" y="6357007"/>
            <a:ext cx="2896867" cy="364281"/>
          </a:xfrm>
          <a:prstGeom prst="rect">
            <a:avLst/>
          </a:prstGeom>
        </p:spPr>
        <p:txBody>
          <a:bodyPr/>
          <a:lstStyle>
            <a:lvl1pPr defTabSz="772478" rtl="1">
              <a:defRPr b="1">
                <a:latin typeface="Arial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2569" y="6357007"/>
            <a:ext cx="2133962" cy="364281"/>
          </a:xfrm>
          <a:prstGeom prst="rect">
            <a:avLst/>
          </a:prstGeom>
        </p:spPr>
        <p:txBody>
          <a:bodyPr/>
          <a:lstStyle>
            <a:lvl1pPr defTabSz="772478" rtl="1">
              <a:defRPr b="1">
                <a:latin typeface="Arial" pitchFamily="34" charset="0"/>
              </a:defRPr>
            </a:lvl1pPr>
          </a:lstStyle>
          <a:p>
            <a:fld id="{A3139552-A7F6-49E7-9F5A-CFF97500CC3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787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3E69264-B285-4AC7-B8EA-21206C22F55A}" type="datetimeFigureOut">
              <a:rPr lang="en-GB" smtClean="0">
                <a:solidFill>
                  <a:prstClr val="black"/>
                </a:solidFill>
              </a:rPr>
              <a:pPr defTabSz="914400"/>
              <a:t>21/07/2018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A7BDBA-4F80-4C49-8220-0A7D5FB45C4E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09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13E69264-B285-4AC7-B8EA-21206C22F55A}" type="datetimeFigureOut">
              <a:rPr lang="en-GB" smtClean="0">
                <a:solidFill>
                  <a:prstClr val="black"/>
                </a:solidFill>
              </a:rPr>
              <a:pPr defTabSz="914400"/>
              <a:t>21/07/2018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FA7BDBA-4F80-4C49-8220-0A7D5FB45C4E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53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9BB01FAC-A599-4BB6-BC91-71DF55CC3306}" type="datetimeFigureOut">
              <a:rPr lang="en-GB" smtClean="0">
                <a:solidFill>
                  <a:prstClr val="black"/>
                </a:solidFill>
              </a:rPr>
              <a:pPr defTabSz="914400"/>
              <a:t>21/07/2018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02B7DFF2-694E-4914-8D5F-641A6AB6C009}" type="slidenum">
              <a:rPr lang="en-GB" smtClean="0">
                <a:solidFill>
                  <a:prstClr val="black"/>
                </a:solidFill>
              </a:rPr>
              <a:pPr defTabSz="9144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4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7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6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52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6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7" indent="0">
              <a:buNone/>
              <a:defRPr sz="1000"/>
            </a:lvl3pPr>
            <a:lvl4pPr marL="1371116" indent="0">
              <a:buNone/>
              <a:defRPr sz="900"/>
            </a:lvl4pPr>
            <a:lvl5pPr marL="1828155" indent="0">
              <a:buNone/>
              <a:defRPr sz="900"/>
            </a:lvl5pPr>
            <a:lvl6pPr marL="2285192" indent="0">
              <a:buNone/>
              <a:defRPr sz="900"/>
            </a:lvl6pPr>
            <a:lvl7pPr marL="2742232" indent="0">
              <a:buNone/>
              <a:defRPr sz="900"/>
            </a:lvl7pPr>
            <a:lvl8pPr marL="3199271" indent="0">
              <a:buNone/>
              <a:defRPr sz="900"/>
            </a:lvl8pPr>
            <a:lvl9pPr marL="365630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4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08" tIns="45704" rIns="91408" bIns="4570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08" tIns="45704" rIns="91408" bIns="457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CDEAA-24E6-44AE-B902-B0386A5847C5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E4690-CBF2-41C2-A23B-B90BC028A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1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8" indent="-342778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7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5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4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3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0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29" indent="-228519" algn="l" defTabSz="9140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2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8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 ftr="0"/>
  <p:txStyles>
    <p:titleStyle>
      <a:lvl1pPr algn="ctr" defTabSz="44897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897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8970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7928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6890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5863" algn="ctr" defTabSz="44897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718" indent="-336718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576" indent="-28061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415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386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339" indent="-224481" algn="l" defTabSz="44897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9306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8272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7233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6201" indent="-224481" algn="l" defTabSz="44897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97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928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89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863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25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79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2759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1720" algn="l" defTabSz="448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8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hf hdr="0" ftr="0"/>
  <p:txStyles>
    <p:titleStyle>
      <a:lvl1pPr algn="ctr" defTabSz="44754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754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7548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5081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2617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0167" algn="ctr" defTabSz="44754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5650" indent="-335650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7268" indent="-279717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853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400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937" indent="-223769" algn="l" defTabSz="44754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476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015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555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099" indent="-223769" algn="l" defTabSz="44754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48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81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617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167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706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45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92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330" algn="l" defTabSz="4475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7969" y="0"/>
            <a:ext cx="8258922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Click to edit Master text styles</a:t>
            </a:r>
          </a:p>
          <a:p>
            <a:pPr lvl="1"/>
            <a:r>
              <a:rPr lang="en-US" altLang="fr-FR" dirty="0"/>
              <a:t>Second level</a:t>
            </a:r>
          </a:p>
          <a:p>
            <a:pPr lvl="2"/>
            <a:r>
              <a:rPr lang="en-US" altLang="fr-FR" dirty="0"/>
              <a:t>Third level</a:t>
            </a:r>
          </a:p>
          <a:p>
            <a:pPr lvl="3"/>
            <a:r>
              <a:rPr lang="en-US" altLang="fr-FR" dirty="0"/>
              <a:t>Fourth level</a:t>
            </a:r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7408" tIns="38703" rIns="77408" bIns="38703" anchor="ctr"/>
          <a:lstStyle>
            <a:lvl1pPr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86283" rtl="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/>
          </a:p>
        </p:txBody>
      </p:sp>
      <p:sp>
        <p:nvSpPr>
          <p:cNvPr id="1030" name="Rectangle 13"/>
          <p:cNvSpPr>
            <a:spLocks noChangeArrowheads="1"/>
          </p:cNvSpPr>
          <p:nvPr/>
        </p:nvSpPr>
        <p:spPr bwMode="auto">
          <a:xfrm>
            <a:off x="927338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200" b="0" dirty="0">
                <a:solidFill>
                  <a:srgbClr val="96CCEE"/>
                </a:solidFill>
                <a:latin typeface="Calibri" pitchFamily="34" charset="0"/>
              </a:rPr>
              <a:t>WHO Satellite  Treatment, July 19 2015</a:t>
            </a:r>
            <a:endParaRPr lang="en-US" altLang="fr-FR" sz="1400" b="0" dirty="0">
              <a:solidFill>
                <a:srgbClr val="96CCEE"/>
              </a:solidFill>
              <a:latin typeface="Calibri" pitchFamily="34" charset="0"/>
            </a:endParaRPr>
          </a:p>
        </p:txBody>
      </p:sp>
      <p:sp>
        <p:nvSpPr>
          <p:cNvPr id="1031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5726348A-A6A4-4E11-AF68-31C56399EA8E}" type="slidenum">
              <a:rPr lang="x-none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fr-FR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altLang="fr-FR" sz="2100" baseline="14000">
                <a:solidFill>
                  <a:prstClr val="white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2" name="Picture 17" descr="WHO-EN-white-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923" y="6214390"/>
            <a:ext cx="1590969" cy="51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78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xStyles>
    <p:titleStyle>
      <a:lvl1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877978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387080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74214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61330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48446" algn="ctr" defTabSz="88311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23698" indent="-323698" algn="l" defTabSz="877978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1pPr>
      <a:lvl2pPr marL="772780" indent="-265686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1800"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2pPr>
      <a:lvl3pPr marL="1209743" indent="-253545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3pPr>
      <a:lvl4pPr marL="1603554" indent="-211744" algn="l" defTabSz="877978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>
          <a:solidFill>
            <a:srgbClr val="000066"/>
          </a:solidFill>
          <a:latin typeface="Calibri" panose="020F0502020204030204" pitchFamily="34" charset="0"/>
          <a:ea typeface="Calibri" pitchFamily="34" charset="0"/>
          <a:cs typeface="Calibri" panose="020F0502020204030204" pitchFamily="34" charset="0"/>
        </a:defRPr>
      </a:lvl4pPr>
      <a:lvl5pPr marL="1916435" indent="-132170" algn="r" defTabSz="877978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07889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695003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082108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469230" indent="-139793" algn="r" defTabSz="88311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708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4214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6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570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2676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09785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96902" algn="l" defTabSz="7742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2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2" r:id="rId4"/>
    <p:sldLayoutId id="2147483733" r:id="rId5"/>
    <p:sldLayoutId id="2147483735" r:id="rId6"/>
    <p:sldLayoutId id="2147483782" r:id="rId7"/>
  </p:sldLayoutIdLst>
  <p:hf hdr="0" ftr="0"/>
  <p:txStyles>
    <p:titleStyle>
      <a:lvl1pPr algn="ctr" defTabSz="44770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77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77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77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770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7706" algn="ctr" defTabSz="4477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5397" algn="ctr" defTabSz="4477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3091" algn="ctr" defTabSz="4477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0799" algn="ctr" defTabSz="44770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5768" indent="-335768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7524" indent="-279816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49" indent="-223848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954" indent="-223848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47" indent="-223848" algn="l" defTabSz="44770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2344" indent="-223848" algn="l" defTabSz="4477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0041" indent="-223848" algn="l" defTabSz="4477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7739" indent="-223848" algn="l" defTabSz="4477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5441" indent="-223848" algn="l" defTabSz="4477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706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97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91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99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496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192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3897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1594" algn="l" defTabSz="4477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" y="4763"/>
            <a:ext cx="91535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3" descr="logo_WH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6278563"/>
            <a:ext cx="1390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97695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ctr" defTabSz="44912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49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49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49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4912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9129" algn="ctr" defTabSz="449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8245" algn="ctr" defTabSz="449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7366" algn="ctr" defTabSz="449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6497" algn="ctr" defTabSz="44912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836" indent="-336836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833" indent="-280711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811" indent="-224560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940" indent="-224560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052" indent="-224560" algn="l" defTabSz="4491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177" indent="-224560" algn="l" defTabSz="449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9302" indent="-224560" algn="l" defTabSz="449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8422" indent="-224560" algn="l" defTabSz="449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549" indent="-224560" algn="l" defTabSz="449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129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245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366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497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618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4741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869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2988" algn="l" defTabSz="449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68"/>
            <a:ext cx="9152879" cy="6855506"/>
          </a:xfrm>
          <a:prstGeom prst="rect">
            <a:avLst/>
          </a:prstGeom>
        </p:spPr>
      </p:pic>
      <p:pic>
        <p:nvPicPr>
          <p:cNvPr id="4" name="Imagen 3" descr="logo_WHO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84" y="6278905"/>
            <a:ext cx="1391451" cy="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9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hf hdr="0" ftr="0"/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5" y="2247007"/>
            <a:ext cx="8207699" cy="1326009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The global situation of viral load testing for treatment monitoring</a:t>
            </a:r>
            <a:br>
              <a:rPr lang="en-US" b="1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Amsterdam</a:t>
            </a:r>
            <a:br>
              <a:rPr lang="en-US" sz="27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July 2018</a:t>
            </a:r>
            <a:br>
              <a:rPr lang="en-US" sz="2700" dirty="0">
                <a:solidFill>
                  <a:schemeClr val="accent1"/>
                </a:solidFill>
              </a:rPr>
            </a:br>
            <a:endParaRPr lang="en-GB" sz="2700" dirty="0">
              <a:solidFill>
                <a:schemeClr val="accent1"/>
              </a:solidFill>
            </a:endParaRPr>
          </a:p>
        </p:txBody>
      </p:sp>
      <p:sp>
        <p:nvSpPr>
          <p:cNvPr id="5" name="AutoShape 4" descr="data:image/jpeg;base64,/9j/4AAQSkZJRgABAQAAAQABAAD/2wCEAAkGBxQREhURExMWFhUXGRwbFxgYFx0dGxwgGhwgIBobHx4cHCggGhslIRggIjEkJSkrLi4uHB8zODMsNygtLi4BCgoKDg0OGxAQGywkICYvLzcsLDAsLCwuNzAsLywsNDQsLCwsLCwsLDQsLywsLCwsLywsLCwsLC8sLCwsLCwsLP/AABEIAOMA3gMBEQACEQEDEQH/xAAbAAADAQEBAQEAAAAAAAAAAAAABQYEAwcCAf/EAEoQAAIBAgMEBgYGBwUHBQEAAAECAwARBBIhBQYxQRMiUWFxgQcUMpGhsSM0QlJysjNic4KSwcIVJFOisxY1Q2PR0uGDhJPw8VT/xAAaAQADAQEBAQAAAAAAAAAAAAAAAwQFAgEG/8QAOREAAQMCAgYJBAICAgMBAQAAAQACAwQRITESQVFxgbEFEzIzYZHB0fAUIqHhI/FCUjSCJGKiknL/2gAMAwEAAhEDEQA/APcaEIoQihCKEIoQihCKEIoQihCKEIoQihCKELzb0i4pziBFc5FQELfS5Jue86AeVbFAwCPS13WJ0i9xl0dVlQ+jzEu+FIck5JCqkm+mVTbyLGpK9obLhrCs6Oe50RvqPsqioleihCKEIoQihCKEIoQihCKEIoQihCKEIoQihCKEIoQihCKEIoQihCKEJa+24ulECEyS81TXLbiWPBQO837qcIH6OmcB4+iQahmn1YxOweuxMqSnooQlGK3ihVjGmaaQcUhXOR4kdVfM1Q2meRc4DacFM6qjB0W/cdgx/Q4rl63jZPYw8UQ7ZZCx/hjH9Ve6EDc3E7h7+y806h2TQN59B7qQ9IEDCSF5Cpdo7NlBC3VjqAdftVoULgWuDcrrN6QaQ5pdnbl/ae7rQYhcHCcOYusXZxIG161hYqdNB2Gpal0Zmdp31WtbYq6Vsogb1dtd732+CZHauJj/AE2EYj70Dh/8pyt7r0nqondh/nh+cQnddKzts/8Ayb/jArbs7bEOIuI5AWHFTcOPFTYj3UuSF8faHt5psc8cnZPDX5ZrfSk5c8RKUUsFLW5La58LkXNetFzZeONheyy7M2tDiReJw1uI4MPFTqK7khfGfuCXFMyUXYfm5bqWmooQihCKEIoQihCKEIoQihCKEIoQihCKEIoQubTqGCX6xBIHOw4nw1A8xXuibXXmkL21qF313qOZsPA1gNJHB1vzUHkBzPl46dHSCwe8bgsmtrDcxsO8p1uPsX1eDOwtJJqe1V+yvd2nvPdU9ZP1j7DIKmhp+qjucynG1Npx4dM7k6myqouzHkqjmanjidIbN+b1TLM2IXd+zuStdnzYvrYkmOI8MOjWJH/Mcan8K2FO6xkWEeJ/2PoPUpHVSTYy4D/Uep9AnOGw0cKZUVUQcgAAO/8A81O5znm5NyqmsawWaLBItpb64aK4RjK3YnD+I6W8L1VHQyuzw3+ykkr4m5G58PdSe920TiYsLOVClhMLA3tlcDj5VdSxdU57N3JZ1XKZWseRa+l+CvvE7WaDD4WPo4ZFMZYrKmb7Z4ai1eNhD5Hm5GOo21Lp8xZFG2wItrF9af7B30ifLFIghOgUj9H3Dlk+XfUs9C9v3NN+f7VdPXsdZrho8v0nu19lwTDNKACPZkByup5WcajWpopXswb5ZjyVU0Mb8X+eR80vOMmwek5M0H+MB10/aKOK/rDzFN0GTdjB2zUd3sk9ZJB3mLf9tY3j1CfxSBgGUggi4INwQeYNSkEGxVgIIuF57vts58LOuLhJQOdSv2X5+TDW3Mhr8a1aOQSs6t+NuX6WNXROik61mF+f7VNupvCMXGcwAlT21HPsYdx7OR8qjqafqnYZHJX0lT1zccxmnUEyuoZTcHgfn4EcLcqmIINiqmuDhcLpXi9RQhFCEUIRQhFCEUIRQhFCEUIRQhc8TOI0aRjZVBYnuAua9a0uIAXLnBoLjqUNsvakjQ4rGWJmlcRRKNSNOqFH6ocnvyk1pyRND2Rf4gXPzgsqKZxY+X/Imw/W66x4TZkGBtLi2zzcUgXrEHkW7T46fipjpZJ/tiwGs+3zyS2RR09nTYu1NGPn8tvVrNtMwYcTTizm1o11JZvZjHa3K/cTwrNbFpyaLMtvhtWm6bq49N+ezxOpJQJcPMuNxaq4cZSVufVrnQDtXWzMNb93Gn7JGdVFhb/6/ewKX74n9dML3/8An9bT6J1tLbSx5UjHTSuLpGhGo+8TwVP1jU8cBdcuwAzPzWqpagNsG4uOQHzAeKkt7dsMWTCzMQoAbEdHzJFxGt/sjTU9oJ4Wq6lhFjI3/rfms+rnNxE84f5W5BKN293mxb3sUhBOZv6VJHWbvtYe4VRUVAhbbNympqYzOvk35gmW/mEjiTCpDbIvSgWN+aE69t70mie55eXZ4eqdXxtYGNZlj6Km3ew0UmDgjkVHPRg5WAJsb62NRTue2ZxaSMVoU7GOha1wBwUfvru+uFZXjv0b3GU65SOVzxBHyNaFHUGUEOzCzK2mERBbkVyfGO+DSTOc8D9ETf2o3FwGB0YAjLYi1uNdBjWzFtsHC/ELkvc6AOvi024HbyVdsTeiN8J0kzLnTqsq2ux+zZO1uzhe/IVBNSuEuizI/M/BaUNY0w6T8xq5YeKzbOabBDppECYaRiWiFycPmPVb8J+0BoCdOddyaE/2tN3DX/t81bUuPTpxpOFmHV/r+tuzUme8+OWNFMsfSYaTqyW1K31Vh2g+NwcttaRTxlzvtNnDJPqpAxv3i7Tn8+arKUh2ecJImNwz9NhweuR7SqfaDDnYa8NCBcC16vMnWtMUgs7Vv8FniPqXCaI6Tde22u/zenWCx3q+0pMPf6Kezr2Bityf3iD52qZ8fWUwfrbhwVTJOrqizU7Eb/3iq6oFoooQihCKEIoQihCKEIoQihCKEIoQpLeXavSYXGZD1UdYvE5lz/my+VX08WjKy+sX52WdUz6UMmjqIHK/OyQYPbTYfCRQQreeQs1wLlMxKrYc3YDTuPeKqfAJJS9/ZHzyUjKgxwtYztG/D9p1uvumVcYjEnNLfMEJvY/eY/ab4DvPCapqwRoR5bfbwVNLREO6yXPZ7+KZbOHreIOJOsURKQDkSNHl79eqPA0mT+KPqxmcT6D1KfH/ADSGQ5DBvqfQLZt7aHRII0UPLKSkaHgdNS36ijU/+aXBHpG5NgMz81plRLoDRAu44Ae/gNaU7K2W+ziWsJY2W7sAA6so4DkUPIEi3zfLKKgWyOrZ/fNIhhdTG+YIx23HpsGpJ5dkrLiGKf3mZjncFrQRZtQGYavYWAUWuBqKpExZGL/aNX+x3DVvUroA+Q6P3O1/6jeczu161Rw7sqwHrEjTW4IOpEvYBGlhbxvUZqiD/GLeOZ8yrRSAj+Ql3hkPIet1P+kTCJEmGSNFRQZLKosNcvIc6roHucXlxvl6qPpFjWBgaLDH0TvAbIw8mDgbERpdYluzdVl0v7WhXj21M+aRsrhGdaqjgidC0yAYAZ4fnUo/enaUbBMPA7vHGSc7sWuToApOuVR8/M6FNE4Xe8WJ1BZ1VKwgRsJIGs4/AtGyIYlwE3TGxmJaEXsWMdguXQ367Wt48q4lc8zt0NWfH9LuEMFO7T15cP2lOzZ3wWIR5IjddSrrY2Olxfgew0+RomjIafJTxuMEgc5uWo+i9XwWLjxMQdLMjgggjyKkfC1Yb2OjdY4EL6Bj2SsuMQUo2XCEaTZ0ozR5c0Ob7UZNil+1Dp22tT5SXATtwOvft4qaJoaTTvxGrds4crKb2hsjEbNkM+HYtEPa52H3ZF5j9b5VYyaOpboSYH5l7KKSCSldpxm4+Z+/JZttbSWafC4qMZfYUr91o3uR4WYW7rV3DGWRvjd4/kfpcTStfIyRvh+D+1f4PaGaeaA+1HlYd6sL/A3HhlrKdHZjXjXzC12SXe5h1cimFKTkUIRQhFCEUIRQhFCEUIRQhccbNkjd/uqze4Xrpg0nALl7tFpK812SxfZuLTiwdHPablf+w1sS4VLD4Ec/dYcX3Usg13B5ey2ROmy4wzKHxki3seEangD/AONSRbgL0sh1U6wwYPz8/CYC2kbc4vP4Hzz3J7OZYMFZmJxOIYLc8c8unLhkXs+5UzdB82HZbyHuearcXxwWJ+93M+w5J/gcKsMaRLoqKAPIcake8vcXHWrI2BjQ0ZBKd316eSTGtwa6Qd0an2vF2BPhaqJ/42iIbzv/AEpqf+RxmOvBu4e5/Fl02/inYrhITaSUHM1r9HGNGcjtPAd57q5gYADI7Ifk7PddVD3EiJmZ/A1n0CxQwnZpsLthGOptdomOmY29pD8KaT9Tn2+f7Sw00uWLPyP1yWneHemLCHJYySfcBtbszHl8T3VxBSvlxyG32XdRWMhwzOz3UVj99MTIbgrGOWVRf+Jr/C1aLKKJueKy5K+V2Vh88VgTB4rFkHLNL2FrlfJm6o99N04YsLgJWhNMb2J+eOCZQbvRQN/fJlUhc3QIbu2tgL9pOlh7xakuqHPH8I4nJObTMjP8zv8AqMz88PNO5tmzMY58uScC8EQC5I0Qey97Elr2uPZLLwqYSsALL3brOsk7PmKqMMhIfazv8RhYAajvywyNl2TDw7STO6lWcN0baZoyuhQkWzD7QDX4ta1hXJc+mNhqz8fmWHguwyOqbcjPLwtq9cfFcdzcLLhJ3w82gkBaPUEMUIDEa6GxGhF7AcLV1VvZMwPZqz4riiY+GQxv15cE53qQoiYpR1sO2fTiUOki+am/7oqemN3GM5Ow46vyqasaLRKM2m/DX+Fi3nx0mFePFx9eJwFlTkeaMOw2uL/hBvpTKaNsoMbsCMil1UjoXCVuIOBHL5uU9tLZUbtDisL+hklRWT/DYsBa3IG/DkbW0IquOVwDo5O0AcdoUUkLSWyxdkkXGw3TBMYRtogcCOjPh0Yb8yilFn/h/n825J3Wf+d+PxfmrqsxayKEIoQihCKEIoQihCKEIoQsuOdTaJv+LmQfwkn4Cu2A9oalw8jsnX7LzvdDFjDPiVlHsR5mHa0TgAeOZrVr1TOtDC3WeYWLRv6pzw7UOR9ytO6mzGxMxx2IPVzi1+DuSAoH6qmwHeAORriqlEbOqjzt+F3SRGV/XSZX8z+lU7R+kxuGj5RrJKR36IvuzmoY/the7bYevotCT7p2N2An09V23qxBTCyZfaYBF8ZCFH5r+Vc0zQ6UXyGPliuqtxbCbZnAccEwweHEUaRr7KKFHgBalPcXOLjrTmNDGho1JPu2RJ02MY/pXIUnlHGSq+F7FvOqKj7dGIah+Tj+lNTfdpSnWcNwwHvxWbG7wrJiUw0ZuoLNIwIIIRSwUEH7wF/C3Ou2U5bGXu4cVw+pDpRG3jw1eea88wkbYqdVLdeV9WPax1Pl2VrOIiYSMgFjMDpXgHMlUOLxMeGgEmFjVW6V4+kdQ7nIPaGYWW55AWqRrXSSaMh1A2GAxVj3Nij0ohY3IucTgm+P3tMMCIc3TtBG4cgFSWGt7EWOh99Tso9N5P8AjciyofW6EYb/AJaIN1KPtrpMzyizqv0HR9QI9wc1tbnQXvyHhVwg0bBuWu+NwoDUady/P/G2FjtVNsffGMxvJiVHSoLXULdlZh1VBN/EcLKCTUctE4ODYzgVdDXtLS6QYjkdnqvvAxRwY5YoQckoWRQOCMqNmBB1W6Pe3IlRaxFePLpINJ+Yw34j1C9jDY6gNYMDjuNjfdgeScb19RIsRzglRif1WORx4Wb4VPTYks2g+eYVFX9rWyf6keRwP4KcYiEOrI3BgQfAixqdpINwqnNDgQUi2IqzbPWObgFMT35dGxS9+R6oN6qmJZOXM3jjipIAH0wa/ceGCmdjq+Axvq0uschAB5HX6Nx2ENYHs17BVktqiHTbmPhCgh0qefq35H4D89l+bsr020ZJz7KNK5PLW6qPc3wr2oOhThm2wRTDTqi86rn0XoeFmEiK44MoYeYvWQ5uiSCtlrg4AjWuteLpFCEUIRQhFCEUIRQhFCFI7/4pofVpk4pIT46cPAi486voWh+m06ws7pB5ZoOGopXtnZIxU8E0JIjxdg5H2SurX77Jw+8p7afDN1THNfm3L58wKnmh62Rr2ZPz4f15haH2gJsdBhIRaCBuA4Exg3PgLWHfc9lcCPQgdI/tO9Uwy6dQ2JnZb6JpjNpRwbQZpWIHq6BbKzcZGJ9kG3AUlkTnwAN/2PIJ75Wx1JLv9RqJ1nYs2394MPIIArsQJ42b6Nx1VJPNddQNBrXcFPI3SJGo6xr4rioqY36IB/yGo6sdiYYverDdG+WRs2U2+ikGttOKaUltJJpC4/I9051ZFomxPkfZITtqD1LD4XM/WWNZgqsCFteQ6r1hfQ5eRNVdRJ1zpMNdt+pR9fH1DIschfDVr1Y7MFPwYuLDYwSRXaFWsL3uVZbNoQDexNr91VljpIbOzPNRh7Ip9JvZB/C47RwL4WRWQ3S4aGUahgNVIPDMOY/lXUcglaQc9YXMkZhcCMtRTPbe0PWMFHJkCETsGCk5SSmYsAfZuTe3bc86RDH1cxF74eqfPL1kANrfd6XX3t/Y8snRSRqHCwRBlUguLLxK8ba8r15BMxt2uwxO7zXVRA92i5ov9o3+SmKtUC17JgjeVRK+ROLHKzXt9kBNbnt5a+B4lc5rSWi54eqZE1rngONhxPJWeK2phVxOGljd+qzh7rKdGRtest2N7dpsByFZzYpTG5rgNVstq03zRCVjmk674HYdueNlr3i3gw0uFmjV2LNGwUdHINbaalbDXtpcFPKyVriNe0e6ZU1MT4XNBzB1H2W3D71YbIt5GvYX+ik421+xS3Ukt8B+R7prayK2JPkfZYdlr0+CxipqGkxGTQj2rldDqONNkOhMwnUG3SYh1kEgGsutxSfC4n+0MI0ba4nDjPG3NgP56WPflNPc36eW47Ls/nzWp2P+ph0T2m4j581Fc5H9TwFv+Pi9T2hP/wAPvc9ldAddP/6t5/OS5J6in/8AZ/L5+Srjd0EYXD349FH+UVmT967eea1abuWX2DkmFKTkUIRQhFCEUIRQhFCEUISHe/AeswNEv6VR0iDty6EDxBI8SKqpZOreHHLIqSsi62MtGeYUnuftoxRYiI/ZjeWO/JlU5h56H+Ltq6rg03NcNZAPz5qWfR1Ggx7TqBI+fNa07hYdYlbFycGZYY/3mAJ95A8mriucXkRt3ngF3QNDAZXeAHE+6pvZ2j+PDfFJP+j1HnT7ncx+ldlU728j+0b2dWOKTlHPEx8M+U/mopcXFu0HldFXg1rtjm87eq4b7ba9XhyL7ct1XTQAWzE+RAt391dUcHWPucguK2o6plhmUk3S270hGH6OziARxsDe5jB7R1bg/Dwqmqp9Ead8L3PFTUdRpWjtjo2HBapNgwzYqWKZSC6JJEwNmFgEcdhsVBsb+1SxUPZE1zTkSDzC7NNG+ZzXjMAjkfnissuypMCjFnEkF0zRSBSshZjcIOIcCx5XN+NMEzZ3Cws7HEat/guDC6nabm7cMDrvs8fVL9u9EcAjQoEDYglkDl8rZCLG4upsB1eVNh0+vIeb/bna2v5ikT6H04LBb7sr31Hy3L83nwkiNHiUYWWOJSUbroculwNQDyNe0z2kGM7TuK9qmOa4SN1AZZhY9qN6xh1xRAEofopSBbP1cyvYaA6WPbTIx1chj1WuPDwSZT1kYl13sfHYfRdd2t38TMVniKxhWGV2PGxN7AA3ta1jYHUdtc1FREz7HY+C6pqaV9nsw8VaYhGOKwcTPnZFklc2A+zkFgOAu5t4cTWc0jqnuAsDYDn6LUcCZY2k3IuT5W9Vp3vky4OftZcg7y5Cgf5q4pReZvzLFd1htA7xFvPBNYUyqF7AB7qQTc3VAFhZIN38UseGmxDHqtPM9/GQgfKqp2l0jWDOw5KOmeGxOectJ3Mqcw+FOD2qqjRHJy/hkB08mFv3RVjn9dSk6xzH6UTWGGrAGR5H9pbiM20sblT2Scq24LGvPu018WtTm2pobnP1SHXqp7DL0HzzK9SwrqVGT2RdR+6SpHvFYjgQcVvtIIwXWuV0ihCKEIoQihCKEIoQihClt95pIDBi4+MbMrDkQ4Gh7upbxIq6ja1+lG7X6LPrnOj0ZW6vX+ki25g0xER2hhdDZunj5i6kMbdtib9o18aYXujd1MvA/PmpSTsbKzr4v+w5/vbnv+t7pfV8LhMOvEASG3ao/mzE+VFKOsle87vP9L2sd1ULGDVj5ftVG3/o5sLiOSyGNvCUWBPcGC++oYPuY9nhfy/V1fUfa9knjY8f3ZQe09vYxkMM56rZgwKAXuSONtMrKbWtw1vWpHTwh2kzn84rJlqJy3Qk131fMtXqsm2Nty4rJ0pXqAhbC3G1ydTcmwpkUDIr6OtLmqHzW0tS57CxPRYiGS9gHW57ibN8Ca9mbpRuHgvIH6ErXeK9K3tVViXEBwksTXiNr5idDHYakONLDx5VjUty7QtcHP34LbqwA0SXsRl7cVj2DIMVM005tNGSEw5uOiH3rH2mP3vCmTjqmaLOyc3bfmxLpyJZC+TtDJuz3vtWTfLaODYdC5ZmV87LDYXYKVszEW4Gxtc6CmUkcw+4bNfngPgS62WnP2OxN74eWJ+FT2M2lNjvooILL1cwQZicosudzYWA4XsKrZEyD7nu8/QKJ80lR9rG4eHhtK+Npx9Dhhh1OciTPO63KK1sqR5uBPEnvr2M6cmmcMLAa968lHVxdWMcbuOoHK11b7lSkYNOkYaAnWwyrc5b9gtrryNZtYB1x0fhWrRE9QNL4NX4XTd4GZ5caRpJZIr/AOGl7HuzElvdXk/2NEQ1Z7z7ZL2m+9zpjrwG4e5xX7tw9LPh8MPvdNJ3LH7N+4uR7jXkP2MdJwG8/pE/3yMj8bncP3Zb9s43oIJZfuKSPH7I8zYUqFmm8N2p00nVxufsCmd4sKYNlJCeIEYbxuGb/NVtO/Tqi7eoamPq6MMPhdZNuZ8ThcFPGCZi3R6cSSCGPvjJvy1ruG0UsjHZZ/PNLn0pYo5G9rL5xC+MbOmy4TBEQ2KkH0jj7A7v5DzPIH1jXVT9N3ZGQ+fnyXkjm0kegztnM7PmrzVlsHCmHDxRniqDN42u3xJrPmfpyOcNq04GFkbWnUFvpSaihCKEIoQihCKEIoQihCybVwSzxPE/ssOPZzB8QRfyruOQseHBLljEjC12teX4WebZuJKsOGjr9mReRH8jyNx2ittzWVMdxw8CsFjn0stjx8R8y/tMt7JFxGIwrRm8ciIF85CCPEXsfCk0oMcbwcxfkn1ZEkkZbkbc1ZY4pixiMGTZlA/zKGR/Jvl31nM0oi2VacmjMHxa/lj5rNsfLioMkyXYl0lFh1HGji41XNcuD+tx4V3LeJ92nYRu1eyXDaaOzxjiD4HX55hQ+8m7cmEOb2o2YhSOIHFc3edfd31p09S2XDX8yWVU0rocdV/l0jVrajlVKlBV5uttRMXOHxLgzLpChFkGmrLrrIefZy7supidEy0Y+05nX/S1qWZs0l5D9wyGrePFVW0sCHBdVXplRhG9uspZSNDyGtQxyFuBOGFwtCSMOxA+6xsV5lg4Vgw8k7wh5ElEYSS+VeqSSVFsx0tY1tPJfIGNdYEXuN+1YTGiOJz3NuQbWOWWxbN8cZMsphzMkOVciqMqEZBmtYDMLk9tLpGMLNLM69ZzTa2SQP0bkN1DIZflT2HxLx3yOy3FjlJFx2G3EdxqtzWuzF1G1zm9k2TnYGbo2D3GFZ1E7L7VgNFOtxGbi5A4VPPbSFu3Y2+bdiogvokO7FxpH5q2q/2dt2JsO8+iRxFlPCwCcLW7Raw7wKypIHiQMzJ9VsR1LDGX5AX/AAvzd7DOc+KlFpJrEKfsIPYTxsbnvNE7gLRtyH5OsrynY43lfm78DUPfxXLbB9YxEWFHsqRNN4Kfo1P4m1t2LXUX8cbpNuA9fwvJv5JGxDIYnhkPPksm9uKWfCYlU16F0BPeCpb3A28Qa7pWlkrCdYPql1bxJC8N1EehSfAbbGF2dFYAys0nRA/Z6zAv4C5Hffxqh8HW1B2YX9lNHUCGmbbM3t5nFYtz9jtipunluY1bMzN9t73A79dT7udNq5hEzQbmfwEqjgMsmm7Ifk/M16dWKt1FCEUIRQhFCEUIRQhFCEUIX46ggg6g6GgGyCLqImmimZsDjTlljNopjoWB9kk8AxFrg6E99aQa9gE0ORzCyi5jyYZ8CMjy4/gpPidizYOaDpOtCsylXHDV1vf7p6o04dhOtUtnZMx2jgbHDgfNTPp5IXt0sQCMeI8kxxOPMO2GN+qxSNvB0S3uax8qS2PTo/M+RPonOlLK0+Nh5geqf7UBwk3ragmJ7LiFHK2iygd3A93hUkf8rOqOY7Pt7KyX+F/WjI9r39/Dct23MRB6uxms0TC1hqWv7IW3Fjyt40uFsnWDQz+Zps7o+rOnkfmHoo/D7NUOh2ijhWVVhcsABYmySstvpLW1OlaDpTY/TnePUX1LNbENIfUg+B9HEa/wrB9g4ZkMfQRhWsTlULqOBBFiD3is8VEodpaRutI00Jbo6IssgwGKg0hnWVOST3zDwkXU/vA131kT+22x2j29kvqpo+w642O9x6gpHvs8jYMmWFYm6VfZcPm6ra3AB7taqow0TWa6+Gyylri8wEvbY323WjeDDSI7PL9Lg5ModecPVC517LEXuO03HOuIHNcAG4PF7eOuy7qGPa4l+LDa/hqv6qE2lgzDK8TalGIv29h8xY+dakbw9ocNayZGGN5adSo9xBFH0+ImOVFULmYjLZvaUi92JsLCxqOt03aLGZq2g0G6Uj8gLeC04bDdEyzSROuB6QuqHirEALJItr9HpoCTbS/fw52kC1pBkta/oPFdtZoEPcCI73ts8SNnJWO1dqpBF0ntFrCNV1Ls3sqvbf5VnxRF7tHLb4LSlmbGzSz2eJ8EuiRsHhZsRIQZ2BeQ8s1rIg/VXRR59tOJE0rWN7IwG7aktBgidI7tHE79Q3alJ7Hmts7GFjcl115ktlHvuaulb/5DLbOSz4XWpZL7edl97M3YLKJ8a3RQooAUmzEam36oJJNvaJJ4V5JVAHQhFyfnHkvYqQkacxs0ef657lRbu44YmX6FMmGgGVBa2ZzztyAW+n6wJ14STx9U37jdzs9398lbTSda/wCwWY3Lf/XNU9RK5FCEUIRQhFCEUIRQhFCEUIRQhTO+W7nrSiSMDpkFrffX7t+R7PE9txZSVPVHRdkVDW0vWjSb2h+fmpReztvz4a8LjPGOq0MgOncL6r4cO6tKSnjl+4YHaFlx1MkX2HEbD8wX5vPtBJ5VxMVwSozKfaV0+YItY9xopo3Mb1bvgKKqVr3iRnwhXO1dvLBLF0msE6ceOUi2vepDC48+2syKnMjDo9ppWtNUiN7dLsuHzhisUuz1wcqTkNLhVByalvVy2pYL9pO/iBTBIZmFmTtfj++aSYhA8POLBl/68NnJVH0c8f2ZI3HcVYfI1F9zHbCFf9sjdoKUDZU+G+qyBo/8CUkqO5H9pfA3FUdcyTvRjtHqNam6mSLujh/qfQ5j8r6G8WTTEYeaE8zlMifxR3+IFefTaXYcD+D5Fe/VaPeNI4XHmLpPvrtOLE4JjDIHyut7X0vfjeqKOJ8cw0hbBTV0rJac6Bvinm0du4VC0EjgtbK0YVmOo4WUHkamjp5SA9o45KuSphaSxxx2Z/gKMx2wsRjcTJKkTIjEWaXqaBQt7e1ra/CtFk8cMYa43I2Y/pZj6eWeUvaLA7cPDeqfYW6EWHszkyuDcX9hT2qvbpxOunKopqx0mAwH581fBQsjxdifx5eqa7Y2lHAn0nWLdVYwLs5P2QvP5UiKJzz9urXsT5pmRt+7Xq1ngp7BYNMFH63idCt+hhDZhEH1yJfi55ngB3XNVveZndXHxOV7az4KNkbYG9bLwbna+oePzJZt4tpPJs1ZJNGnkFlHAKCSo79EBv2mu6eINqS1v+I+c1xUyudShzv8j++QSnZW3UwmGCKgkmZ+k19lNAFv942F7DhfiCKfLTumkuTYDDxKniqGwxWAu4m/gNixxLidpS2LFyOJOiIPAaD5mmHqqZmzmUoCaqfbPkPnmV6fsjZyYaJYU4LxPMk8Se81iyyGRxcVuwxCJgYFspaaihCKEIoQihCKEIoQihCKEIoQihCk9vYjDiTosdDof0cwB1HYSvWVhzAuDx0varoGyaOlCd4+YLOqHRaWjO3cf6xHJKzunhZtcNixf7pKt5WBDDzvT/rJWd4z0SPooZO6fyPstW3NiSnAKjgGTD8CuoZALac7hbadq99cQzsE5Iydz+c0yeneacA5t2ax/XJfvo72wXU4VzfKLx/h5r5XFu491eV8Nj1g15o6OnuOrOrLcnMuxGiYyYNxGTq0TC8LHwGsZ7191TicPGjKL+Ov98VSadzDpQm3hqPtw8kLvEI+riongP3iM0R8HXQfvWo+m0sYzpfg+Xsj6rRwlBb45jz97JthsWkozRurjtVgR8KQ5jmmzhZUte14u03SnfHAPPhyka3Yumndmsfde9PpJAyS7thU9ZGZItFu0c07AqZVLFj9sQQfpZUU9l+t5KNT7qayGR/ZBKVJPHH2nAJedp4jEaYaEov+NOCo8Vj9pu69hTeqjj7x1zsHqcuaT10smEbbDa70GZ42WrZmxUiYysxlmPtSv7Xgo4IvcKXJOXjRGDdg+YpkVO1h0ji7afmA3KA3gxz7QxYjj1UNkiHL9Z/O1/ACtWCNsEWk7efb5rWPUSOqJtFuWQ9/mpU+3d23nEUKusUEKABjqSbAXtoLADiSNSaihqWs0nEXcSr56R0miwGzWj58uln9j7Nw+s2I6Uj7Ia/+WPUeZp/XVMnYbb54pHUUkXbdfw/QVNu3iBKmeOLoYOEa2ALdrkDQDkO3U9lRVDdF1nG7tfsrqZ4e27W2bq905qdUooQihCKEIoQihCKEIoQihCKEIoQihCybU2bHiYzHKtweHaDyIPI0yOV0btJqXLE2Vui5eebW3HnjJMYEycrWDDxB0PkfIVrRV0bu1gVjTdHSN7P3D8rFhvXsOeouJS3LI5X3EFT7qY76eTPRPEf2lN+pjOGkOBt7L72d6xFiUxAw0os12CROAQdGsLaXBOnC/ZXknVujLNIeYXsZkbKJNA8AV6oZly5iQFte50+dYdjey+guLXS+feDCro2Ii7wGB+V6aKeU5NKSamEYFw80mnk2VKbkxBvvLeM+9bVSBVtFsealcaJxvhfbl+RZbMLsXDyC8OJmI/5eJcj8xpbp5G9po4tHsmNp4nC7HHg4+64YvZ2BjNp8QxP3ZMS5Puz3rpkk7sWN8mj2XL4qduD3Hi4+6+sBtHZsJ+iMKHtC6/xWv8a8fHVP7VyvY5KSPsWCcYfbGHk0SeNj2Bxf3XvSHQyNzafJUtnjd2XA8Vn3nxjR4d+jVmkcZUCKWNzxbQHgNb+HbXVMwOkGkbALiqkLIzogknK2K82wC4rD36KGVGOhfoWzW+6Lr1R4C/DWth/VSdpwPhcLDj66PstIO2xvyQdl4zEHrRTue2QN83sKOthjyIG79I6meXMOO+/qqXYO4liHxJBA4RqdD+I9ncPfyqOavwtH5+yug6OxvL5e6uVUAWAsBwFZi1l+0IRQhFCEUIRQhFCEUIRQhFCEUIRQhFCEUIXxMmYEAlTyItcd+oI94Neg2K8IuFNbTn2lDfo1hmXtCEP5rnA91/KrI20z+1cH8clDK6rZ2bOG7HmpnHbf2i2hEkfcsJX4lSfjVrKemGVjxUL6mqOdxwShsFiZzcxzyHtZXb4kaU8PiYMCB5KYxyyHEE+aa4DcnEye0FiH6xufILf4kUh9dE3LFUR9HzOzw+eC3YrdnD4cqjvLPO3sxR2W/eeJVe8nt42pbaqSS5ADW7Tj/aa+kiisCS5x1DD+hxW3AbiKTnkcxk8EiJ6t+Rd7lu/QClvrzk0X8T7BNj6OHacbeA9zmsmL3PXD3Yo08PPISsqDtA9mQeQNdtrDJhfRP4PqEt9CIsbaTfDAj0P4X4Ny4p4xLhMTmU8M4v5ErYqe4rR9a5jtGVuPggUDJG6UT7jx+eiS43dPFR8YS47UOb4e18KpZVxO123qV9FM3Nt92P7/AAuGFkxcGidPH3ZXA/hIt8K6cIX52PkuWGePs6Q8+Sf7P2/tNtFiMne8JA94yipX09KMSbcf7VcdTVnANvvH9BVWy48Y/WxLxoP8OJdT+JiTb9331DKYRhGCfE+3v5LQiE5xlIHgPU4/jzTmp1SihCKEIoQihCKEIoQihCKEIoQihCKEIoQihCKEIoQihCKEIoQuWKDlGEZAe3VLC4B7SOddNtf7sly69jo5pVu5sP1fPJI3STyHryd3IC/Af/eAFPqJ+ss1os0ZBT01N1V3ON3HMp1UyqRQhII9hPFijPA6pG+ssZBsTzItwPO/I35G1VGdr4tB4uRkVIKZzJdOM2BzCf1Kq0UIRQhFCEUIRQhFCEUIRQhFCEUIRQhFCEUIRQhFCEUIRQhFCEUIRQhFCEUIRQhFCEUIRQhFCEUIRQhFCEUIRQhFCEUIRQhFCEUIRQhFCFF7F3jnbHHDSlSuaRRZbG6Xtr4LWjNTMEPWN8PysyGrkM/Vuyx/Cc737VbDYfpEIDllVbi411OngDU9LEJZLOyVNZMYo9JuaTbm7zTYmcxSlSMhZbLbUEfyPwqirpWRs0m7VNR1b5ZNF+xM99NsvhYkaIgOz21F9ACT8bUmjhbK4h2Vk+tndCwFuZK37u4mSXDRySkF3GY2FhYk5dPC1Kna1sha3IJtM9z4g52ZTKkp6KEIoQlO9n1Of8Bp9L3zd6nqu5duU96MT1Z/FPk1V9I5t4qPozJ3BW9Zq1FFek09SH8TfIVo9HdpyzOk+y3enu6H1OH8P8zU1V3zlVSdy3cnFTqlRO+e8k+GnEcRUL0YbVb6ksP5CtKkpo5WaTtvssqtq5IpNFtsvdWcLXUHtArOOa1BkorC7zTtj/VyV6PpnS2XWylra+VaTqWMQaeuwWWyrkNR1eFrkc1cVmLVRQhFCEUIRQhR3pMP0MX7T+k1odHdt25ZvSfYbv8AQppuOf7lD+//AKjUms753DkE+h7hvHmV+YHemKbEDDxq5PWuxFh1ezmfcKH0r2R6bkMrGPk6tt96Weks/QxftP6Wp3R3bO71SOk+7bv9Cmm45/uUP7/+o1JrO+dw5BPoe4bx5lPalVa822wOg2qr8AZI28msrf1VsRffS28D+MViTfx1gPiPzh7ph6T8RpDGOZZvcAB+Y0ro1uLnJvSjsGt3n55rBhoPVNqRpwXqL45owv5qY53W0pO/nfkltb1NWBqw5W5rv6TJ7ywxDiFLW/GQB+Q1z0c2zXO+YLrpN13NaNnP+k33g3gGAjjw8YDSBABf2VUCwJ5m9tB3HzRBTmdxe7K6pqKkU7Qxudkmk2/tKJBO6Dozb2kFteF7HMt++qBT0zjoNOO/4FKamrYNNww3fCq7d3bS4yLOBlYGzrxsf5g8jUFRAYXWPBaNNUCZmkMDrUdgN+5grmQIzZR0YCkDMTz14Aa/DnWg+gZcBt/FZsfSL9El1r6kxj2hPPs/FNOCGFwt0y6ZVPDmLk60kxxsqGBnO6eJZJKZ5k5W1BfHox9mfxT5NXvSObeK86MydwXHaW92IlnMOEUWBIUhczPbiddAv8tb9nUdHG1mlKuJK2V8mhCP2le9G1ZpUSHEx5Jo2J4WDKw0PE8xy0+VPpomNJdGbgqeqme9oZILOHJXW5/1OH8P8zWZVd85a1J3LdycVOqV5l6SfrQ/Yr+Z62ej+64+yweku+4DmVdwbawwVR6xDwH/ABF7PGswwS37J8itcVEVu0PMLz/ZrhtqZlIIM7kEG4IJaxB5itWQEUtjsHoseIg1dx/sfVWe9m8YwagKA0rXyg8ABxY25d3PyrOpabrjjkFp1dUIBhmVOzbe2lAomljHRkjQqANeXVOZf3qrFPTPOi04/OB4KN1TVxjTe3D543HFWmx9pLiYVmTQNxB4gjQj31nSxmN5aVpwyiVgeFJPtraU7MYIQqAkAhRrY29pzZvIVeIKZgGm7H5sWeaireToNw+bV+7C3um6cYfFKAS2W+XKyseFxwIOnZxvrRNRs0NOMogrn9Z1co8OK7+kz9DF+0/pNcdHdt25d9J9hu/0K+Nm4nER7Nw5wyZ3LsCMubq5pNePaBXUjY3VLhIbC3suY3ytpmGIXNz5YqS2PiJ0xGeFc0vW6uW/H2tL1dK2Mx2ecFnwukEl2D7sVQ73TSvgcO065ZTK2YWtwzhdPC1SUrWNncGHC3srKtz3QMMgsb+/osmzdvYlcMkOGiYiMN0jhC2pZmsOQFjz192rJKeIyF0hzyF7JcVTMIw2IZZm19adbp73NMzR4jKCFzK4Fr6gEEduvLvqaqowwBzPJVUlaZCWyeaX+k2C0sMo4lSt/wABuPzmndHOu1zT8ukdJts5rhs5f2uW25/WtoYdRqLQ3HcfpG/ytXsLeqp3E+PtzXk7uuqWAeHvyXb0hjosTBOOOUHzja/9Qryg+6NzPmIXvSP2Stf8wN/Vctqn1jayKNQGjA7wgzn+dexfx0pO/wDOC8l/krAPEfjFZNvDpNplW1BliWx7OoCPiffTIPtprjYfVKqPuqrHaPReh7ciD4eZTwMb/lOtZEJtI0+IW1M0OjcDsKivRlIellXkUBPkdPzGtLpEfY0+Ky+jD97h4Jd6PoFfFrmF8qFh4iwB/wA1Or3ERG2spHRzQZRfUPZX29n1Of8AAayqXvm71sVfcu3KU3FkK4fGMOIW48larq0XkYPmpZ9AbRyH5kVz9GUQ6aVuaxgDzOv5RXXSJOgB4rnoxo03HwWz0nRC0D87svlof5fGl9HHtDcm9JtFmneqHc/6nD+H+ZqSq75yspO5buTip1SvMvSQf72P2K/metno/uuPssLpLvuA5lM4/R8pAPrB1F/YH/dST0if9fyqB0YP9vwkWw8P0W0UjvfJKy37cuYX+FVTO0qcu2gKSBujUhuwn1Xfe/En+0SSuYRmMBfvAANl4HiWI864pW/+Psvf2XVY/wD8m+dre637Y3pkxELwnBuucWvdjaxuDboxfUUqKlbG8O0xh82p01Y+RhYYzjv9lu9H0hiw85kuiq2YlgRYZRc68urS64aUjdHEpvR50I3aWAB17l+/7ZySuUwuFaS3Mn4kAWUeJo+iawXkfZH17nutEy6mtsTyvjY3mjEUl4+qDfg2h4n/AOiq4msEJDDcYqKZz3TgvFjhzVL6TP0MX7T+k1H0d23bld0n2G7/AEKa7j/UYf3/APUak1vfO4cgn0PcN48yo7c3/eH/AMn860Kv/j+SzqP/AJPmnvpM/QRftP6WqXo7tnd6qrpPu27/AEKY7iRgYKMgcS5Pec7D5ADypNabzHhyTqAWgHHmvN8Scs0oXSzuB4ZjWw3FgvsCxXG0jrbTzV76R8Pmwyv9yQE+DAj5kVl9HutIRtC1ukm3iB2H9Ka3DiMmMVjrkQn3KEHuDfCrK06MJA1n9qGgGlOCdQ/Sf+kzD3hik+69vJlP81FS9HOs8jwVnSbbsB8Ul9H8RkxZkbXIhN+82UfAmqa4hsWiNZU3R4L5i46gv3frBvBixiVHVcqwPIOltP8AKD369leUTw+LQOrkV5XMMc3WDXbzCa7a3zhkwzrHm6SRSuUgjLmFiSeBsL8L8qRDRPbIC7IKiavjdEQ3M/hHo22cyrJOwsHsqd4F7nwJIHkaOkJASGDVmjo2IgF515JL6N/rX/pN81qnpDuuPupeje94H0VzvZ9Tn/AazKXvm71rVfcu3Ka9HEQePEoeDZQfMMKs6QNnNKi6NF2vCUbtbQ/s/FOkwIFij2HAg3DW5j+RBqioj+ojBZvClpZfppSH7ivvfPbQxbKYg3RR6ZiLXZ9eHgnz7q8pIDEDpZnkF7W1AmILchzP9K33P+pw/h/mazarvnLVpO5buTip1SvMvST9aH7FfzPWz0f3XH2WD0n33Aeq9Jw/sr4D5VjnNboyXmWB/wB6/wDuJPm1bT/+L/1HosKP/mf9j6rfv5gnhxKYxR1SVN+QdDpfuIA9xpVE8PjMR8fIptfGWSiUZYeYTuHfnClQWLq3NchPxGhqY0EoNhZVt6RhIubjgv3aWO9d2fNJErC97A+0QjC+g5kA6d9EbOpqGh3y6JJOvpnOYPgKQ7jbwQYaORJTlJbMGykgiwFuqCdLX86qraeSRwLVHQ1McTSH7bpXtnaHrGNWYAhGZMlxYlQ1s3gSDToo+rhLdeN0maXrJw7VhbddU3pM/QxftP6TUXR3bduV3SfYbv8AQpruP9Rh/f8A9RqTW987hyCfQ9w3jzKhdk4wYTHM8oNleRWsNRe4vbny8q05WGWCzdgWVFIIagl20p5vzj0xGEgljvlaU2uLHqhlOniKloo3Ryua7O3sqq6VskLXNyv7hPdxvqMP7/8AqNU1Z37uHIKuh7hvHmV5pj/08v7R/wAxrZZ2G7hyWG/vHbzzXseLwqSoY5FDKbXB4GxuPiK+ea4tN2nFfSvY140XC4XDA7JhgJaKJUJFiQOVdPme8WcbrhkMcZu0ALtjMGky5JFDLxseGnCuWPcw3abLt7GvFnC4XLAbLhgJMUaoWtew424fOunyvf2jdcxwsj7AstGIgWRSjqGU8QwuD5GuGuLTcLpzQ4WcLhLE3YwgOYQJfvuR7ibU81UxFtIpApIQb6ITYC2gqdUrDgtjQQtniiVGta4HLs+FNfNI8WcbpLII2G7WgLXiIFkUo4DKwsQeBpbXFpuExzQ4WOS4YDZsUF+ijVM1r2HG3D510+V7+0brmOJkfZFlz2hsaCcgyxKxHPgfC41tXUc0kfZNl5JBHIbuF1+NsTDmMRGFMgOYLbS9rX8deNHXyaWlpG68+ni0dHRFlrwuHWNQiKFUcAOArhzi43OaY1oaLNyXWuV0sGO2NBM2eWJXa1rkctdPiaayaRgs02SnwRyG7mgrcotpSk1YU2LAJOmESCS5bNbW54nx1ppnkLdG+CSIIw7T0RfatksYYFWAIOhBFwfEGlgkG4TSARYpV/sthL36BPjb3XtT/qprW0lP9HB/qE0w8CxqERVVRwCgADyFIc4uNyU9rQ0WaLBLpd28KzZ2gQk6nTQ+IGh91OFTKBYOKSaWEm5aF2xOxoJGDPEhKgAG3ADgB3C9ctmkaLArt0EbjctC647Z8U4CyorgG4B5GuWSOYbtNl1JEyQWcLrphMMkSCONQqjgBwFzc/E145xcbuzXrGNYNFosFkx+w8PO2eSJWbt1B8yLX867ZPIwWaUuSnikN3NxX0+xoGjWIxIY0N1W2gJvc+Op99AmkDi4HEoMEZaGlosFpwmGSJBHGoVRewHAXNz8TXDnFxu7NMYxrBotFgsL7u4UksYEJJJJtxJ400VMoFtIpRpYSb6ISre7er1U9FEA0trknggPDxY9nn4upaTrfudkp6ys6o6Lc+SQtjdqqvTnPktfVI+HetswHlVWhSE6AtfeeeSj6ytA0ze24cs1SbpbzDFgxuAsqi+nBh2jstzHePKSqpeqxGSupKvrvtd2lR1GrUUIRQhFCEUIRQhFCEUIRQhFCFEb5bIxk0+aAOU6MDqyBRe7X0LDtGtaVJNCxln2vfZf0WVWwzvkvHe1tttvirVBoPCs0rVC+qEIoQihCKELJtXaC4eJpnvlW17C51IAt5mmRRmRwaEuWVsTC92Sybu7bGMR3VCgV8oubk6A304ceGtd1EBhIBN8EumqBOCQLWKR76bKxc0ythwxUJY5ZAutzyLDkRVVHLCxhD877L+ikrYZnvBjva223qqzCKRGgbiFAPjbWoHEFxstFoIaLrtXK6RQhFCEUIRQheWbFX1raIZtQZGc+C3Kjw0UeFbc38VPYbAFgQjraq52k+WXovU6xFvrywD1Xadl0CzAW7Fktp4AP8K3O9psdnL+lgdzVWG3n/af737wTYbEpHG4CFFYjKDxZgdSL8BUlLTskjJIxv6BWVdVJFKGtOFhzK+dlbw4nE4tCqsMNmYaR3FgpsWe2huBwI7K9lp4o4jc/dv5BcxVU0swsPsudXMrlvTvbKsxgw5AynKzZQzFvugG404cL3+PtNRsLNOReVVa8P0I9WvPHwXOfeDHYeFhiEIZgOikKrxuLqwXq+ze1wDpz5dCngkeDGcNYx+Zrk1NREwiQY6jh6YZKh3M2jJiMOZJWzNnIGgGgA7POpKuNscmi3YraOV0kek7akcuP2pOzGFMiBiAQqC9jbjJqeHEaVSI6VgGmbnj6KR0lZIToCw4eq+Njb04iPEDD4sXuwUkqAyk+z7PVKm48je9ezUkbo9OJeQ1krZBHL+/xgne++1JcNCjxMFJkym4B0ysefhU1HE2R5DtiqrpnxMBZt9Cp8byY2eNRh0YlB9LIqAkt2AEW4W0Av8Azr+mgjd/Ic8hdR/VVEjbRjLM21rduXvRJPJ0ExDEglGsAdOIIGnDXhyNKq6VrG6bPJOoqx8jtB/ArnvtvFiMNOI4nCr0YaxUHUlhzHcK6o6aORl3DX7LmuqpYpNFh1e6od45cQsIOGF5Mw5A6WN+OnZUdOIy/wDkyVtQZQy8WaksZtfacKl5BlUWuSsfPhWgyGlebNxPFZz56tg0nCw4J/uPtaXExyNK2YqwAIUDlc8PGpKyFkbgGquhnfK0l+1LcVj9pTSSCBMiI7KCFUXysRe8nHhypzY6VjQXm5IG30SHS1cjiGCwBOzVv9Fm2bvTiocQIMWLgkK11AZc3BgV6pXX/wA13JSRPj04vnmuIqyaOQMl/f4wXff2TFddQP7rZMxsvHMOftcbVzQiLA/5YrvpAzYi32YbNvmk+6s2MVbYZbxmQZzZTrYX9rX2bcKoqRAT/JnbDNTUjpwP4xhfHLw9FSb87bmwzQiJguYPmuoPDLbj4mo6KBkodpDK3qra6okiLdA539E4wu1AuDTEzH/hK7EDiSo4DtJNgO+p3RXmMbdpVLJrQCR+wEqRi2/tDGO3qwCqvJQml+F2k4nwt4VeaenhA6zHz9FnCpqZyerwHDmVs3f3slEww2LAzE5c1rENyDAaEHtHaOINwuekZodZEmU9a/rOrl+HxTTffasuGijeJgpL5TcA6ZSefhSaOJkjiHbFRXTPiYCzb6FIP9pMbPGow6Mci/SyKgJLcbAEW4W0AvVX00EbvvOeQuo/qqiRv8YyzNta1bp73s5aPEsDpmV7AcwLEDTncWHI0uqow0aUfkm0la5x0ZPNJdyepjlQ8euvmAf+2qaz7oCR4KWi+2oAPiF6lWIt5eWbc6+0yBzmjHuyA/KtuHCmx2H1WBPjVm20ei0eks/3pf2K/meueju7O/0C76T73h6leiYCBY40RRZVUADwFZD3FziStpjQ1oAXlu7nX2hGW5ysx8es3zFbdR9tObbB6LAp/uqRfafUq735jDYKW/LKR45h/wBbedZlEbTD5qWtXAGB3DmsO4Uyx4JnY2VXck9gAFzTK1pdMAPBKoHBsFzlisw3wnxDlMJhswHNz7ibEBfDNXf0ccYvK63z5qS/rpJCRCy/z5rU5tyWdsWjYhFSTqaLwtm0PtNr58qshEYiIjNxj81KKYyGYGQWOHPeVU+kz6vF+1H5HqHo7vDu9Qr+k+7bv9Ctu4KAYKMjmzk/xkfICl1x/mPDkm9H9wOPMqR2ALbVAH+LN8pKvn/4vAeizaf/AJfF3qvr0lfWh+xX8z0dH91x9l70n3v/AF9SvTE4CsUreC833o2i2PxK4aHVFay9hb7Tn9UC/kCedbFNGIIzI/P5gsOqlNRKI2Zeu1XmzsFHhIBGDZUBLMefNmPzrMke6V9zmVrxxthj0RkFMnfGadymDw+e3Nr8O0i4CjxarPomMbeV1lB9e+R1oWX+fNal97ZsQ0wbEoscnRiwThlu1j7Ta3vz5VbSiMMtGbi/zUFBVulL7yCxtq4+JV7v19Rl/c/1FrLou+HHkVr1/cO4cwl3oz+ry/tf6Fp3SPeDd6lJ6M7t2/0Cw+k/2sP4SfNKZ0dk7h6pXSnaZx9F03ikI2ThgPtCEH+C/wA1FeQC9U/jzXtQbUbB/wDzyTL0dRgYS44tIxPlYfIUmvN5eCf0cAIb7SVL+kMZMYWXQmNWv3i4B/yiraDGKx2lQdI/bNcbB6p/6STfDxH/AJg/I1S9H947d6hWdJ923f6FMdw0AwUZHMuT/Gw+QFJrT/MeHJOoB/AOPMrzTaOk0ttPpHH+Y1sx4sbuHJYcmEjt55qi3s2dJg8V63GOoz5weQb7SnuJv43I5VJSyNli6t2dvwrauJ0MvWtyvfj+02f0gR9HcRP0lvZNst/xXuR5XpA6OdpYkWVB6TZo4NN/wlu4+ynnnOMkByglgT9t2vcjuFyb9tuw06tlaxnVN/oJFDC6STrXZcyuHpL+sr+xH5nrro7u+PoFx0n3vD1K9Jh9lfAfKsc5rcGS8q2tC+Bxue3B+kj7GUm9r+eU1uRObPDbwsfn5Xz8odTz38bjd8wTXeXegYvDskUbhQVMrNbTrDKosTqWt7jp2Ip6XqpAXEX1Kipq+ujLWA2wvf5tXfYWHaTZUyICWLNYDibZSR4kC1czODappPgu4Gl1G4DPFZNyd4ocMkkctxmbMGAJ5AWNteXxNMrKZ8rgWpVDVRxNIftS3bu0DiMWs2UqjZOjzcSga2bzIamwx9XEW68b70meXrJg+2GFt1/7VV6TPq8X7Ufkeoeju8O71Cv6T7tu/wBCt+4f1GLxf/UalVvfnhyCdQdwOPMqQ2D/AL1/9ab5SVoT/wDF4D0WZB/zP+zvVfvpK+tD9iv5no6P7rj7L3pPvf8Ar6lVe++0XgwvU0MjBL8wCpJI77LbzqGjjD5cdWK0a6V0cX268FIbpbZw+EzPIkjSHQFQtlXsF2BuTx8BV9VDJLYNIt88Fm0k8UNy4Enhl5qt/tddoYXEpCjhghFmAFywNgLMeNredQdSaeVheRmtHrxUxPDActamdydvxYXpElBGYghgpPDQqQNR/wDtW1lO+WxaoaKpZFcPS7e7aXrM3TBSsZTLGTxZVJu38RNNpYurZoXxvikVkvWv07YWw4L0HfOEvgpgoubBvJWDH4A1lUjgJm3WzWtLoHAfLG6ktyt4o8MjROrEu4KlQDxAWxuRbgKvrKZ0hDhqCzqGpZEC12s/pavSf7WH8JPmlL6Oydw9UzpTtM4+iaYnZpxGy4kUXcRRso7SqjTxIuPOktlEdUScrlPdEZKNrRnYJDudvKmFV4ZgwGYsCBex4MpHEcPnVVXSulIcxSUVW2IFj/ngskpbaeOuqkISL3+zGvEnsJ18zauxamgxOPqlm9VPgMPRUfpM/QRftf6GqTo7tnd6hW9J923f6FMtxfqMX7/+o1Jre+dw5BOoO4bx5leZbU/TzftH/Ma2Y+w3cOSw5e8dvPNe0yIGBBAIPEEXBr50G2IX05AOBS0buYW+b1eP+EW93CnfUy2tpFI+lh/0HkmarYWGgFIVCy4vZcMpzSQxu1rXZATbs1HDU++mNlewWa4jilPhjebuaDvC1AUtNSDF7ewbu8E+W6MQRIl1JHMGxHvsaqbTzNAezXsUb6iBxMcmraMPZTm+G2cOYRhsMEsWDNkWyi3LQAEk24dlWUkMmn1kn5zUVZPF1fVxW4ZKl3IwhiwceYWLXe34j1fhao6x4dKbK6hYWwi+vFbpth4d3ztBGWOpJUa957T40oTyAWDj5prqeJx0i0X3LpidlwyENJDG5AABZASAOAFxw1rxsr2izXEcV66GN5u5oPBdcXg45QFkRXANwGUEX7deetcte5hu02XT42vFnAHevrDYdI1CIqoo4KoAAvqdB30OcXG7jcr1rGsFmiwXCPZUCv0qwxh7k5wgDXPE3te5uffXRleW6JcbbLrgQxh2kGi+2yMXsuGU5pIY3a1rsgJt2XI4a0NlewWa4jih8MbzdzQd4XXF4OOUBZEV1BuAygi/C9jz1rlr3MN2my6fGx4s4A71k/sDC/8A80P/AMa/9KZ9RL/sfNL+lh/0HkFpweAihv0UaJfjlUC9uF7ca4fI5/aJKYyJjOwANy4YnYmHkbO8EbMeJKjXx7fOumzyNFg4rh1PE43c0E7l0xOy4ZLdJDG+UWXMgNh2C40FeNle3suI4rp8Mb+00HgtYFLTEuGwcNmz9BHmve+Qce23C9O+oltbSPmkfTQ3vojyWnGbPimt0sSPa9syg2vxtcacK4ZI9nZJC7fEx/bAO8LtFGFUKoAUCwAFgAOAA5CuSSTcrsAAWCyYzY0EpzSQozfeKi/v4mmMmkYLNcUt8EbzdzQSu+EwccQyxoqDsUAfLjXDnuebuN10yNrBZosjF4KOUBZI1cA3AZQRft1560Ne5hu02Q+NjxZwB3r6w2HSNQiKqqOCqAALm50Hea8c4uN3G5XrWNYLNFgsj7DwzEk4eIkm5JjW5J4nhTBPKMA4+aWaaEm5YPIJhSk5FCEUIRQhFCFB787JiQmVUs76sczanttewrUopnn7ScAsqugYLuAxKybi7LimYtIgYrqLk28xex867rZXsFmmyVQwsebuF16PWQtpFCEU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QREhURExMWFhUXGRwbFxgYFx0dGxwgGhwgIBobHx4cHCggGhslIRggIjEkJSkrLi4uHB8zODMsNygtLi4BCgoKDg0OGxAQGywkICYvLzcsLDAsLCwuNzAsLywsNDQsLCwsLCwsLDQsLywsLCwsLywsLCwsLC8sLCwsLCwsLP/AABEIAOMA3gMBEQACEQEDEQH/xAAbAAADAQEBAQEAAAAAAAAAAAAABQYEAwcCAf/EAEoQAAIBAgMEBgYGBwUHBQEAAAECAwARBBIhBQYxQRMiUWFxgQcUMpGhsSM0QlJysjNic4KSwcIVJFOisxY1Q2PR0uGDhJPw8VT/xAAaAQADAQEBAQAAAAAAAAAAAAAAAwQFAgEG/8QAOREAAQMCAgYJBAICAgMBAQAAAQACAwQRITESQVFxgbEFEzIzYZHB0fAUIqHhI/FCUjSCJGKiknL/2gAMAwEAAhEDEQA/APcaEIoQihCKEIoQihCKEIoQihCKEIoQihCKELzb0i4pziBFc5FQELfS5Jue86AeVbFAwCPS13WJ0i9xl0dVlQ+jzEu+FIck5JCqkm+mVTbyLGpK9obLhrCs6Oe50RvqPsqioleihCKEIoQihCKEIoQihCKEIoQihCKEIoQihCKEIoQihCKEIoQihCKEJa+24ulECEyS81TXLbiWPBQO837qcIH6OmcB4+iQahmn1YxOweuxMqSnooQlGK3ihVjGmaaQcUhXOR4kdVfM1Q2meRc4DacFM6qjB0W/cdgx/Q4rl63jZPYw8UQ7ZZCx/hjH9Ve6EDc3E7h7+y806h2TQN59B7qQ9IEDCSF5Cpdo7NlBC3VjqAdftVoULgWuDcrrN6QaQ5pdnbl/ae7rQYhcHCcOYusXZxIG161hYqdNB2Gpal0Zmdp31WtbYq6Vsogb1dtd732+CZHauJj/AE2EYj70Dh/8pyt7r0nqondh/nh+cQnddKzts/8Ayb/jArbs7bEOIuI5AWHFTcOPFTYj3UuSF8faHt5psc8cnZPDX5ZrfSk5c8RKUUsFLW5La58LkXNetFzZeONheyy7M2tDiReJw1uI4MPFTqK7khfGfuCXFMyUXYfm5bqWmooQihCKEIoQihCKEIoQihCKEIoQihCKEIoQubTqGCX6xBIHOw4nw1A8xXuibXXmkL21qF313qOZsPA1gNJHB1vzUHkBzPl46dHSCwe8bgsmtrDcxsO8p1uPsX1eDOwtJJqe1V+yvd2nvPdU9ZP1j7DIKmhp+qjucynG1Npx4dM7k6myqouzHkqjmanjidIbN+b1TLM2IXd+zuStdnzYvrYkmOI8MOjWJH/Mcan8K2FO6xkWEeJ/2PoPUpHVSTYy4D/Uep9AnOGw0cKZUVUQcgAAO/8A81O5znm5NyqmsawWaLBItpb64aK4RjK3YnD+I6W8L1VHQyuzw3+ykkr4m5G58PdSe920TiYsLOVClhMLA3tlcDj5VdSxdU57N3JZ1XKZWseRa+l+CvvE7WaDD4WPo4ZFMZYrKmb7Z4ai1eNhD5Hm5GOo21Lp8xZFG2wItrF9af7B30ifLFIghOgUj9H3Dlk+XfUs9C9v3NN+f7VdPXsdZrho8v0nu19lwTDNKACPZkByup5WcajWpopXswb5ZjyVU0Mb8X+eR80vOMmwek5M0H+MB10/aKOK/rDzFN0GTdjB2zUd3sk9ZJB3mLf9tY3j1CfxSBgGUggi4INwQeYNSkEGxVgIIuF57vts58LOuLhJQOdSv2X5+TDW3Mhr8a1aOQSs6t+NuX6WNXROik61mF+f7VNupvCMXGcwAlT21HPsYdx7OR8qjqafqnYZHJX0lT1zccxmnUEyuoZTcHgfn4EcLcqmIINiqmuDhcLpXi9RQhFCEUIRQhFCEUIRQhFCEUIRQhc8TOI0aRjZVBYnuAua9a0uIAXLnBoLjqUNsvakjQ4rGWJmlcRRKNSNOqFH6ocnvyk1pyRND2Rf4gXPzgsqKZxY+X/Imw/W66x4TZkGBtLi2zzcUgXrEHkW7T46fipjpZJ/tiwGs+3zyS2RR09nTYu1NGPn8tvVrNtMwYcTTizm1o11JZvZjHa3K/cTwrNbFpyaLMtvhtWm6bq49N+ezxOpJQJcPMuNxaq4cZSVufVrnQDtXWzMNb93Gn7JGdVFhb/6/ewKX74n9dML3/8An9bT6J1tLbSx5UjHTSuLpGhGo+8TwVP1jU8cBdcuwAzPzWqpagNsG4uOQHzAeKkt7dsMWTCzMQoAbEdHzJFxGt/sjTU9oJ4Wq6lhFjI3/rfms+rnNxE84f5W5BKN293mxb3sUhBOZv6VJHWbvtYe4VRUVAhbbNympqYzOvk35gmW/mEjiTCpDbIvSgWN+aE69t70mie55eXZ4eqdXxtYGNZlj6Km3ew0UmDgjkVHPRg5WAJsb62NRTue2ZxaSMVoU7GOha1wBwUfvru+uFZXjv0b3GU65SOVzxBHyNaFHUGUEOzCzK2mERBbkVyfGO+DSTOc8D9ETf2o3FwGB0YAjLYi1uNdBjWzFtsHC/ELkvc6AOvi024HbyVdsTeiN8J0kzLnTqsq2ux+zZO1uzhe/IVBNSuEuizI/M/BaUNY0w6T8xq5YeKzbOabBDppECYaRiWiFycPmPVb8J+0BoCdOddyaE/2tN3DX/t81bUuPTpxpOFmHV/r+tuzUme8+OWNFMsfSYaTqyW1K31Vh2g+NwcttaRTxlzvtNnDJPqpAxv3i7Tn8+arKUh2ecJImNwz9NhweuR7SqfaDDnYa8NCBcC16vMnWtMUgs7Vv8FniPqXCaI6Tde22u/zenWCx3q+0pMPf6Kezr2Bityf3iD52qZ8fWUwfrbhwVTJOrqizU7Eb/3iq6oFoooQihCKEIoQihCKEIoQihCKEIoQpLeXavSYXGZD1UdYvE5lz/my+VX08WjKy+sX52WdUz6UMmjqIHK/OyQYPbTYfCRQQreeQs1wLlMxKrYc3YDTuPeKqfAJJS9/ZHzyUjKgxwtYztG/D9p1uvumVcYjEnNLfMEJvY/eY/ab4DvPCapqwRoR5bfbwVNLREO6yXPZ7+KZbOHreIOJOsURKQDkSNHl79eqPA0mT+KPqxmcT6D1KfH/ADSGQ5DBvqfQLZt7aHRII0UPLKSkaHgdNS36ijU/+aXBHpG5NgMz81plRLoDRAu44Ae/gNaU7K2W+ziWsJY2W7sAA6so4DkUPIEi3zfLKKgWyOrZ/fNIhhdTG+YIx23HpsGpJ5dkrLiGKf3mZjncFrQRZtQGYavYWAUWuBqKpExZGL/aNX+x3DVvUroA+Q6P3O1/6jeczu161Rw7sqwHrEjTW4IOpEvYBGlhbxvUZqiD/GLeOZ8yrRSAj+Ql3hkPIet1P+kTCJEmGSNFRQZLKosNcvIc6roHucXlxvl6qPpFjWBgaLDH0TvAbIw8mDgbERpdYluzdVl0v7WhXj21M+aRsrhGdaqjgidC0yAYAZ4fnUo/enaUbBMPA7vHGSc7sWuToApOuVR8/M6FNE4Xe8WJ1BZ1VKwgRsJIGs4/AtGyIYlwE3TGxmJaEXsWMdguXQ367Wt48q4lc8zt0NWfH9LuEMFO7T15cP2lOzZ3wWIR5IjddSrrY2Olxfgew0+RomjIafJTxuMEgc5uWo+i9XwWLjxMQdLMjgggjyKkfC1Yb2OjdY4EL6Bj2SsuMQUo2XCEaTZ0ozR5c0Ob7UZNil+1Dp22tT5SXATtwOvft4qaJoaTTvxGrds4crKb2hsjEbNkM+HYtEPa52H3ZF5j9b5VYyaOpboSYH5l7KKSCSldpxm4+Z+/JZttbSWafC4qMZfYUr91o3uR4WYW7rV3DGWRvjd4/kfpcTStfIyRvh+D+1f4PaGaeaA+1HlYd6sL/A3HhlrKdHZjXjXzC12SXe5h1cimFKTkUIRQhFCEUIRQhFCEUIRQhccbNkjd/uqze4Xrpg0nALl7tFpK812SxfZuLTiwdHPablf+w1sS4VLD4Ec/dYcX3Usg13B5ey2ROmy4wzKHxki3seEangD/AONSRbgL0sh1U6wwYPz8/CYC2kbc4vP4Hzz3J7OZYMFZmJxOIYLc8c8unLhkXs+5UzdB82HZbyHuearcXxwWJ+93M+w5J/gcKsMaRLoqKAPIcake8vcXHWrI2BjQ0ZBKd316eSTGtwa6Qd0an2vF2BPhaqJ/42iIbzv/AEpqf+RxmOvBu4e5/Fl02/inYrhITaSUHM1r9HGNGcjtPAd57q5gYADI7Ifk7PddVD3EiJmZ/A1n0CxQwnZpsLthGOptdomOmY29pD8KaT9Tn2+f7Sw00uWLPyP1yWneHemLCHJYySfcBtbszHl8T3VxBSvlxyG32XdRWMhwzOz3UVj99MTIbgrGOWVRf+Jr/C1aLKKJueKy5K+V2Vh88VgTB4rFkHLNL2FrlfJm6o99N04YsLgJWhNMb2J+eOCZQbvRQN/fJlUhc3QIbu2tgL9pOlh7xakuqHPH8I4nJObTMjP8zv8AqMz88PNO5tmzMY58uScC8EQC5I0Qey97Elr2uPZLLwqYSsALL3brOsk7PmKqMMhIfazv8RhYAajvywyNl2TDw7STO6lWcN0baZoyuhQkWzD7QDX4ta1hXJc+mNhqz8fmWHguwyOqbcjPLwtq9cfFcdzcLLhJ3w82gkBaPUEMUIDEa6GxGhF7AcLV1VvZMwPZqz4riiY+GQxv15cE53qQoiYpR1sO2fTiUOki+am/7oqemN3GM5Ow46vyqasaLRKM2m/DX+Fi3nx0mFePFx9eJwFlTkeaMOw2uL/hBvpTKaNsoMbsCMil1UjoXCVuIOBHL5uU9tLZUbtDisL+hklRWT/DYsBa3IG/DkbW0IquOVwDo5O0AcdoUUkLSWyxdkkXGw3TBMYRtogcCOjPh0Yb8yilFn/h/n825J3Wf+d+PxfmrqsxayKEIoQihCKEIoQihCKEIoQsuOdTaJv+LmQfwkn4Cu2A9oalw8jsnX7LzvdDFjDPiVlHsR5mHa0TgAeOZrVr1TOtDC3WeYWLRv6pzw7UOR9ytO6mzGxMxx2IPVzi1+DuSAoH6qmwHeAORriqlEbOqjzt+F3SRGV/XSZX8z+lU7R+kxuGj5RrJKR36IvuzmoY/the7bYevotCT7p2N2An09V23qxBTCyZfaYBF8ZCFH5r+Vc0zQ6UXyGPliuqtxbCbZnAccEwweHEUaRr7KKFHgBalPcXOLjrTmNDGho1JPu2RJ02MY/pXIUnlHGSq+F7FvOqKj7dGIah+Tj+lNTfdpSnWcNwwHvxWbG7wrJiUw0ZuoLNIwIIIRSwUEH7wF/C3Ou2U5bGXu4cVw+pDpRG3jw1eea88wkbYqdVLdeV9WPax1Pl2VrOIiYSMgFjMDpXgHMlUOLxMeGgEmFjVW6V4+kdQ7nIPaGYWW55AWqRrXSSaMh1A2GAxVj3Nij0ohY3IucTgm+P3tMMCIc3TtBG4cgFSWGt7EWOh99Tso9N5P8AjciyofW6EYb/AJaIN1KPtrpMzyizqv0HR9QI9wc1tbnQXvyHhVwg0bBuWu+NwoDUady/P/G2FjtVNsffGMxvJiVHSoLXULdlZh1VBN/EcLKCTUctE4ODYzgVdDXtLS6QYjkdnqvvAxRwY5YoQckoWRQOCMqNmBB1W6Pe3IlRaxFePLpINJ+Yw34j1C9jDY6gNYMDjuNjfdgeScb19RIsRzglRif1WORx4Wb4VPTYks2g+eYVFX9rWyf6keRwP4KcYiEOrI3BgQfAixqdpINwqnNDgQUi2IqzbPWObgFMT35dGxS9+R6oN6qmJZOXM3jjipIAH0wa/ceGCmdjq+Axvq0uschAB5HX6Nx2ENYHs17BVktqiHTbmPhCgh0qefq35H4D89l+bsr020ZJz7KNK5PLW6qPc3wr2oOhThm2wRTDTqi86rn0XoeFmEiK44MoYeYvWQ5uiSCtlrg4AjWuteLpFCEUIRQhFCEUIRQhFCFI7/4pofVpk4pIT46cPAi486voWh+m06ws7pB5ZoOGopXtnZIxU8E0JIjxdg5H2SurX77Jw+8p7afDN1THNfm3L58wKnmh62Rr2ZPz4f15haH2gJsdBhIRaCBuA4Exg3PgLWHfc9lcCPQgdI/tO9Uwy6dQ2JnZb6JpjNpRwbQZpWIHq6BbKzcZGJ9kG3AUlkTnwAN/2PIJ75Wx1JLv9RqJ1nYs2394MPIIArsQJ42b6Nx1VJPNddQNBrXcFPI3SJGo6xr4rioqY36IB/yGo6sdiYYverDdG+WRs2U2+ikGttOKaUltJJpC4/I9051ZFomxPkfZITtqD1LD4XM/WWNZgqsCFteQ6r1hfQ5eRNVdRJ1zpMNdt+pR9fH1DIschfDVr1Y7MFPwYuLDYwSRXaFWsL3uVZbNoQDexNr91VljpIbOzPNRh7Ip9JvZB/C47RwL4WRWQ3S4aGUahgNVIPDMOY/lXUcglaQc9YXMkZhcCMtRTPbe0PWMFHJkCETsGCk5SSmYsAfZuTe3bc86RDH1cxF74eqfPL1kANrfd6XX3t/Y8snRSRqHCwRBlUguLLxK8ba8r15BMxt2uwxO7zXVRA92i5ov9o3+SmKtUC17JgjeVRK+ROLHKzXt9kBNbnt5a+B4lc5rSWi54eqZE1rngONhxPJWeK2phVxOGljd+qzh7rKdGRtest2N7dpsByFZzYpTG5rgNVstq03zRCVjmk674HYdueNlr3i3gw0uFmjV2LNGwUdHINbaalbDXtpcFPKyVriNe0e6ZU1MT4XNBzB1H2W3D71YbIt5GvYX+ik421+xS3Ukt8B+R7prayK2JPkfZYdlr0+CxipqGkxGTQj2rldDqONNkOhMwnUG3SYh1kEgGsutxSfC4n+0MI0ba4nDjPG3NgP56WPflNPc36eW47Ls/nzWp2P+ph0T2m4j581Fc5H9TwFv+Pi9T2hP/wAPvc9ldAddP/6t5/OS5J6in/8AZ/L5+Srjd0EYXD349FH+UVmT967eea1abuWX2DkmFKTkUIRQhFCEUIRQhFCEUISHe/AeswNEv6VR0iDty6EDxBI8SKqpZOreHHLIqSsi62MtGeYUnuftoxRYiI/ZjeWO/JlU5h56H+Ltq6rg03NcNZAPz5qWfR1Ggx7TqBI+fNa07hYdYlbFycGZYY/3mAJ95A8mriucXkRt3ngF3QNDAZXeAHE+6pvZ2j+PDfFJP+j1HnT7ncx+ldlU728j+0b2dWOKTlHPEx8M+U/mopcXFu0HldFXg1rtjm87eq4b7ba9XhyL7ct1XTQAWzE+RAt391dUcHWPucguK2o6plhmUk3S270hGH6OziARxsDe5jB7R1bg/Dwqmqp9Ead8L3PFTUdRpWjtjo2HBapNgwzYqWKZSC6JJEwNmFgEcdhsVBsb+1SxUPZE1zTkSDzC7NNG+ZzXjMAjkfnissuypMCjFnEkF0zRSBSshZjcIOIcCx5XN+NMEzZ3Cws7HEat/guDC6nabm7cMDrvs8fVL9u9EcAjQoEDYglkDl8rZCLG4upsB1eVNh0+vIeb/bna2v5ikT6H04LBb7sr31Hy3L83nwkiNHiUYWWOJSUbroculwNQDyNe0z2kGM7TuK9qmOa4SN1AZZhY9qN6xh1xRAEofopSBbP1cyvYaA6WPbTIx1chj1WuPDwSZT1kYl13sfHYfRdd2t38TMVniKxhWGV2PGxN7AA3ta1jYHUdtc1FREz7HY+C6pqaV9nsw8VaYhGOKwcTPnZFklc2A+zkFgOAu5t4cTWc0jqnuAsDYDn6LUcCZY2k3IuT5W9Vp3vky4OftZcg7y5Cgf5q4pReZvzLFd1htA7xFvPBNYUyqF7AB7qQTc3VAFhZIN38UseGmxDHqtPM9/GQgfKqp2l0jWDOw5KOmeGxOectJ3Mqcw+FOD2qqjRHJy/hkB08mFv3RVjn9dSk6xzH6UTWGGrAGR5H9pbiM20sblT2Scq24LGvPu018WtTm2pobnP1SHXqp7DL0HzzK9SwrqVGT2RdR+6SpHvFYjgQcVvtIIwXWuV0ihCKEIoQihCKEIoQihClt95pIDBi4+MbMrDkQ4Gh7upbxIq6ja1+lG7X6LPrnOj0ZW6vX+ki25g0xER2hhdDZunj5i6kMbdtib9o18aYXujd1MvA/PmpSTsbKzr4v+w5/vbnv+t7pfV8LhMOvEASG3ao/mzE+VFKOsle87vP9L2sd1ULGDVj5ftVG3/o5sLiOSyGNvCUWBPcGC++oYPuY9nhfy/V1fUfa9knjY8f3ZQe09vYxkMM56rZgwKAXuSONtMrKbWtw1vWpHTwh2kzn84rJlqJy3Qk131fMtXqsm2Nty4rJ0pXqAhbC3G1ydTcmwpkUDIr6OtLmqHzW0tS57CxPRYiGS9gHW57ibN8Ca9mbpRuHgvIH6ErXeK9K3tVViXEBwksTXiNr5idDHYakONLDx5VjUty7QtcHP34LbqwA0SXsRl7cVj2DIMVM005tNGSEw5uOiH3rH2mP3vCmTjqmaLOyc3bfmxLpyJZC+TtDJuz3vtWTfLaODYdC5ZmV87LDYXYKVszEW4Gxtc6CmUkcw+4bNfngPgS62WnP2OxN74eWJ+FT2M2lNjvooILL1cwQZicosudzYWA4XsKrZEyD7nu8/QKJ80lR9rG4eHhtK+Npx9Dhhh1OciTPO63KK1sqR5uBPEnvr2M6cmmcMLAa968lHVxdWMcbuOoHK11b7lSkYNOkYaAnWwyrc5b9gtrryNZtYB1x0fhWrRE9QNL4NX4XTd4GZ5caRpJZIr/AOGl7HuzElvdXk/2NEQ1Z7z7ZL2m+9zpjrwG4e5xX7tw9LPh8MPvdNJ3LH7N+4uR7jXkP2MdJwG8/pE/3yMj8bncP3Zb9s43oIJZfuKSPH7I8zYUqFmm8N2p00nVxufsCmd4sKYNlJCeIEYbxuGb/NVtO/Tqi7eoamPq6MMPhdZNuZ8ThcFPGCZi3R6cSSCGPvjJvy1ruG0UsjHZZ/PNLn0pYo5G9rL5xC+MbOmy4TBEQ2KkH0jj7A7v5DzPIH1jXVT9N3ZGQ+fnyXkjm0kegztnM7PmrzVlsHCmHDxRniqDN42u3xJrPmfpyOcNq04GFkbWnUFvpSaihCKEIoQihCKEIoQihCybVwSzxPE/ssOPZzB8QRfyruOQseHBLljEjC12teX4WebZuJKsOGjr9mReRH8jyNx2ittzWVMdxw8CsFjn0stjx8R8y/tMt7JFxGIwrRm8ciIF85CCPEXsfCk0oMcbwcxfkn1ZEkkZbkbc1ZY4pixiMGTZlA/zKGR/Jvl31nM0oi2VacmjMHxa/lj5rNsfLioMkyXYl0lFh1HGji41XNcuD+tx4V3LeJ92nYRu1eyXDaaOzxjiD4HX55hQ+8m7cmEOb2o2YhSOIHFc3edfd31p09S2XDX8yWVU0rocdV/l0jVrajlVKlBV5uttRMXOHxLgzLpChFkGmrLrrIefZy7supidEy0Y+05nX/S1qWZs0l5D9wyGrePFVW0sCHBdVXplRhG9uspZSNDyGtQxyFuBOGFwtCSMOxA+6xsV5lg4Vgw8k7wh5ElEYSS+VeqSSVFsx0tY1tPJfIGNdYEXuN+1YTGiOJz3NuQbWOWWxbN8cZMsphzMkOVciqMqEZBmtYDMLk9tLpGMLNLM69ZzTa2SQP0bkN1DIZflT2HxLx3yOy3FjlJFx2G3EdxqtzWuzF1G1zm9k2TnYGbo2D3GFZ1E7L7VgNFOtxGbi5A4VPPbSFu3Y2+bdiogvokO7FxpH5q2q/2dt2JsO8+iRxFlPCwCcLW7Raw7wKypIHiQMzJ9VsR1LDGX5AX/AAvzd7DOc+KlFpJrEKfsIPYTxsbnvNE7gLRtyH5OsrynY43lfm78DUPfxXLbB9YxEWFHsqRNN4Kfo1P4m1t2LXUX8cbpNuA9fwvJv5JGxDIYnhkPPksm9uKWfCYlU16F0BPeCpb3A28Qa7pWlkrCdYPql1bxJC8N1EehSfAbbGF2dFYAys0nRA/Z6zAv4C5Hffxqh8HW1B2YX9lNHUCGmbbM3t5nFYtz9jtipunluY1bMzN9t73A79dT7udNq5hEzQbmfwEqjgMsmm7Ifk/M16dWKt1FCEUIRQhFCEUIRQhFCEUIX46ggg6g6GgGyCLqImmimZsDjTlljNopjoWB9kk8AxFrg6E99aQa9gE0ORzCyi5jyYZ8CMjy4/gpPidizYOaDpOtCsylXHDV1vf7p6o04dhOtUtnZMx2jgbHDgfNTPp5IXt0sQCMeI8kxxOPMO2GN+qxSNvB0S3uax8qS2PTo/M+RPonOlLK0+Nh5geqf7UBwk3ragmJ7LiFHK2iygd3A93hUkf8rOqOY7Pt7KyX+F/WjI9r39/Dct23MRB6uxms0TC1hqWv7IW3Fjyt40uFsnWDQz+Zps7o+rOnkfmHoo/D7NUOh2ijhWVVhcsABYmySstvpLW1OlaDpTY/TnePUX1LNbENIfUg+B9HEa/wrB9g4ZkMfQRhWsTlULqOBBFiD3is8VEodpaRutI00Jbo6IssgwGKg0hnWVOST3zDwkXU/vA131kT+22x2j29kvqpo+w642O9x6gpHvs8jYMmWFYm6VfZcPm6ra3AB7taqow0TWa6+Gyylri8wEvbY323WjeDDSI7PL9Lg5ModecPVC517LEXuO03HOuIHNcAG4PF7eOuy7qGPa4l+LDa/hqv6qE2lgzDK8TalGIv29h8xY+dakbw9ocNayZGGN5adSo9xBFH0+ImOVFULmYjLZvaUi92JsLCxqOt03aLGZq2g0G6Uj8gLeC04bDdEyzSROuB6QuqHirEALJItr9HpoCTbS/fw52kC1pBkta/oPFdtZoEPcCI73ts8SNnJWO1dqpBF0ntFrCNV1Ls3sqvbf5VnxRF7tHLb4LSlmbGzSz2eJ8EuiRsHhZsRIQZ2BeQ8s1rIg/VXRR59tOJE0rWN7IwG7aktBgidI7tHE79Q3alJ7Hmts7GFjcl115ktlHvuaulb/5DLbOSz4XWpZL7edl97M3YLKJ8a3RQooAUmzEam36oJJNvaJJ4V5JVAHQhFyfnHkvYqQkacxs0ef657lRbu44YmX6FMmGgGVBa2ZzztyAW+n6wJ14STx9U37jdzs9398lbTSda/wCwWY3Lf/XNU9RK5FCEUIRQhFCEUIRQhFCEUIRQhTO+W7nrSiSMDpkFrffX7t+R7PE9txZSVPVHRdkVDW0vWjSb2h+fmpReztvz4a8LjPGOq0MgOncL6r4cO6tKSnjl+4YHaFlx1MkX2HEbD8wX5vPtBJ5VxMVwSozKfaV0+YItY9xopo3Mb1bvgKKqVr3iRnwhXO1dvLBLF0msE6ceOUi2vepDC48+2syKnMjDo9ppWtNUiN7dLsuHzhisUuz1wcqTkNLhVByalvVy2pYL9pO/iBTBIZmFmTtfj++aSYhA8POLBl/68NnJVH0c8f2ZI3HcVYfI1F9zHbCFf9sjdoKUDZU+G+qyBo/8CUkqO5H9pfA3FUdcyTvRjtHqNam6mSLujh/qfQ5j8r6G8WTTEYeaE8zlMifxR3+IFefTaXYcD+D5Fe/VaPeNI4XHmLpPvrtOLE4JjDIHyut7X0vfjeqKOJ8cw0hbBTV0rJac6Bvinm0du4VC0EjgtbK0YVmOo4WUHkamjp5SA9o45KuSphaSxxx2Z/gKMx2wsRjcTJKkTIjEWaXqaBQt7e1ra/CtFk8cMYa43I2Y/pZj6eWeUvaLA7cPDeqfYW6EWHszkyuDcX9hT2qvbpxOunKopqx0mAwH581fBQsjxdifx5eqa7Y2lHAn0nWLdVYwLs5P2QvP5UiKJzz9urXsT5pmRt+7Xq1ngp7BYNMFH63idCt+hhDZhEH1yJfi55ngB3XNVveZndXHxOV7az4KNkbYG9bLwbna+oePzJZt4tpPJs1ZJNGnkFlHAKCSo79EBv2mu6eINqS1v+I+c1xUyudShzv8j++QSnZW3UwmGCKgkmZ+k19lNAFv942F7DhfiCKfLTumkuTYDDxKniqGwxWAu4m/gNixxLidpS2LFyOJOiIPAaD5mmHqqZmzmUoCaqfbPkPnmV6fsjZyYaJYU4LxPMk8Se81iyyGRxcVuwxCJgYFspaaihCKEIoQihCKEIoQihCKEIoQihCk9vYjDiTosdDof0cwB1HYSvWVhzAuDx0varoGyaOlCd4+YLOqHRaWjO3cf6xHJKzunhZtcNixf7pKt5WBDDzvT/rJWd4z0SPooZO6fyPstW3NiSnAKjgGTD8CuoZALac7hbadq99cQzsE5Iydz+c0yeneacA5t2ax/XJfvo72wXU4VzfKLx/h5r5XFu491eV8Nj1g15o6OnuOrOrLcnMuxGiYyYNxGTq0TC8LHwGsZ7191TicPGjKL+Ov98VSadzDpQm3hqPtw8kLvEI+riongP3iM0R8HXQfvWo+m0sYzpfg+Xsj6rRwlBb45jz97JthsWkozRurjtVgR8KQ5jmmzhZUte14u03SnfHAPPhyka3Yumndmsfde9PpJAyS7thU9ZGZItFu0c07AqZVLFj9sQQfpZUU9l+t5KNT7qayGR/ZBKVJPHH2nAJedp4jEaYaEov+NOCo8Vj9pu69hTeqjj7x1zsHqcuaT10smEbbDa70GZ42WrZmxUiYysxlmPtSv7Xgo4IvcKXJOXjRGDdg+YpkVO1h0ji7afmA3KA3gxz7QxYjj1UNkiHL9Z/O1/ACtWCNsEWk7efb5rWPUSOqJtFuWQ9/mpU+3d23nEUKusUEKABjqSbAXtoLADiSNSaihqWs0nEXcSr56R0miwGzWj58uln9j7Nw+s2I6Uj7Ia/+WPUeZp/XVMnYbb54pHUUkXbdfw/QVNu3iBKmeOLoYOEa2ALdrkDQDkO3U9lRVDdF1nG7tfsrqZ4e27W2bq905qdUooQihCKEIoQihCKEIoQihCKEIoQihCybU2bHiYzHKtweHaDyIPI0yOV0btJqXLE2Vui5eebW3HnjJMYEycrWDDxB0PkfIVrRV0bu1gVjTdHSN7P3D8rFhvXsOeouJS3LI5X3EFT7qY76eTPRPEf2lN+pjOGkOBt7L72d6xFiUxAw0os12CROAQdGsLaXBOnC/ZXknVujLNIeYXsZkbKJNA8AV6oZly5iQFte50+dYdjey+guLXS+feDCro2Ii7wGB+V6aKeU5NKSamEYFw80mnk2VKbkxBvvLeM+9bVSBVtFsealcaJxvhfbl+RZbMLsXDyC8OJmI/5eJcj8xpbp5G9po4tHsmNp4nC7HHg4+64YvZ2BjNp8QxP3ZMS5Puz3rpkk7sWN8mj2XL4qduD3Hi4+6+sBtHZsJ+iMKHtC6/xWv8a8fHVP7VyvY5KSPsWCcYfbGHk0SeNj2Bxf3XvSHQyNzafJUtnjd2XA8Vn3nxjR4d+jVmkcZUCKWNzxbQHgNb+HbXVMwOkGkbALiqkLIzogknK2K82wC4rD36KGVGOhfoWzW+6Lr1R4C/DWth/VSdpwPhcLDj66PstIO2xvyQdl4zEHrRTue2QN83sKOthjyIG79I6meXMOO+/qqXYO4liHxJBA4RqdD+I9ncPfyqOavwtH5+yug6OxvL5e6uVUAWAsBwFZi1l+0IRQhFCEUIRQhFCEUIRQhFCEUIRQhFCEUIXxMmYEAlTyItcd+oI94Neg2K8IuFNbTn2lDfo1hmXtCEP5rnA91/KrI20z+1cH8clDK6rZ2bOG7HmpnHbf2i2hEkfcsJX4lSfjVrKemGVjxUL6mqOdxwShsFiZzcxzyHtZXb4kaU8PiYMCB5KYxyyHEE+aa4DcnEye0FiH6xufILf4kUh9dE3LFUR9HzOzw+eC3YrdnD4cqjvLPO3sxR2W/eeJVe8nt42pbaqSS5ADW7Tj/aa+kiisCS5x1DD+hxW3AbiKTnkcxk8EiJ6t+Rd7lu/QClvrzk0X8T7BNj6OHacbeA9zmsmL3PXD3Yo08PPISsqDtA9mQeQNdtrDJhfRP4PqEt9CIsbaTfDAj0P4X4Ny4p4xLhMTmU8M4v5ErYqe4rR9a5jtGVuPggUDJG6UT7jx+eiS43dPFR8YS47UOb4e18KpZVxO123qV9FM3Nt92P7/AAuGFkxcGidPH3ZXA/hIt8K6cIX52PkuWGePs6Q8+Sf7P2/tNtFiMne8JA94yipX09KMSbcf7VcdTVnANvvH9BVWy48Y/WxLxoP8OJdT+JiTb9331DKYRhGCfE+3v5LQiE5xlIHgPU4/jzTmp1SihCKEIoQihCKEIoQihCKEIoQihCKEIoQihCKEIoQihCKEIoQuWKDlGEZAe3VLC4B7SOddNtf7sly69jo5pVu5sP1fPJI3STyHryd3IC/Af/eAFPqJ+ss1os0ZBT01N1V3ON3HMp1UyqRQhII9hPFijPA6pG+ssZBsTzItwPO/I35G1VGdr4tB4uRkVIKZzJdOM2BzCf1Kq0UIRQhFCEUIRQhFCEUIRQhFCEUIRQhFCEUIRQhFCEUIRQhFCEUIRQhFCEUIRQhFCEUIRQhFCEUIRQhFCEUIRQhFCEUIRQhFCEUIRQhFCFF7F3jnbHHDSlSuaRRZbG6Xtr4LWjNTMEPWN8PysyGrkM/Vuyx/Cc737VbDYfpEIDllVbi411OngDU9LEJZLOyVNZMYo9JuaTbm7zTYmcxSlSMhZbLbUEfyPwqirpWRs0m7VNR1b5ZNF+xM99NsvhYkaIgOz21F9ACT8bUmjhbK4h2Vk+tndCwFuZK37u4mSXDRySkF3GY2FhYk5dPC1Kna1sha3IJtM9z4g52ZTKkp6KEIoQlO9n1Of8Bp9L3zd6nqu5duU96MT1Z/FPk1V9I5t4qPozJ3BW9Zq1FFek09SH8TfIVo9HdpyzOk+y3enu6H1OH8P8zU1V3zlVSdy3cnFTqlRO+e8k+GnEcRUL0YbVb6ksP5CtKkpo5WaTtvssqtq5IpNFtsvdWcLXUHtArOOa1BkorC7zTtj/VyV6PpnS2XWylra+VaTqWMQaeuwWWyrkNR1eFrkc1cVmLVRQhFCEUIRQhR3pMP0MX7T+k1odHdt25ZvSfYbv8AQppuOf7lD+//AKjUms753DkE+h7hvHmV+YHemKbEDDxq5PWuxFh1ezmfcKH0r2R6bkMrGPk6tt96Weks/QxftP6Wp3R3bO71SOk+7bv9Cmm45/uUP7/+o1JrO+dw5BPoe4bx5lPalVa822wOg2qr8AZI28msrf1VsRffS28D+MViTfx1gPiPzh7ph6T8RpDGOZZvcAB+Y0ro1uLnJvSjsGt3n55rBhoPVNqRpwXqL45owv5qY53W0pO/nfkltb1NWBqw5W5rv6TJ7ywxDiFLW/GQB+Q1z0c2zXO+YLrpN13NaNnP+k33g3gGAjjw8YDSBABf2VUCwJ5m9tB3HzRBTmdxe7K6pqKkU7Qxudkmk2/tKJBO6Dozb2kFteF7HMt++qBT0zjoNOO/4FKamrYNNww3fCq7d3bS4yLOBlYGzrxsf5g8jUFRAYXWPBaNNUCZmkMDrUdgN+5grmQIzZR0YCkDMTz14Aa/DnWg+gZcBt/FZsfSL9El1r6kxj2hPPs/FNOCGFwt0y6ZVPDmLk60kxxsqGBnO6eJZJKZ5k5W1BfHox9mfxT5NXvSObeK86MydwXHaW92IlnMOEUWBIUhczPbiddAv8tb9nUdHG1mlKuJK2V8mhCP2le9G1ZpUSHEx5Jo2J4WDKw0PE8xy0+VPpomNJdGbgqeqme9oZILOHJXW5/1OH8P8zWZVd85a1J3LdycVOqV5l6SfrQ/Yr+Z62ej+64+yweku+4DmVdwbawwVR6xDwH/ABF7PGswwS37J8itcVEVu0PMLz/ZrhtqZlIIM7kEG4IJaxB5itWQEUtjsHoseIg1dx/sfVWe9m8YwagKA0rXyg8ABxY25d3PyrOpabrjjkFp1dUIBhmVOzbe2lAomljHRkjQqANeXVOZf3qrFPTPOi04/OB4KN1TVxjTe3D543HFWmx9pLiYVmTQNxB4gjQj31nSxmN5aVpwyiVgeFJPtraU7MYIQqAkAhRrY29pzZvIVeIKZgGm7H5sWeaireToNw+bV+7C3um6cYfFKAS2W+XKyseFxwIOnZxvrRNRs0NOMogrn9Z1co8OK7+kz9DF+0/pNcdHdt25d9J9hu/0K+Nm4nER7Nw5wyZ3LsCMubq5pNePaBXUjY3VLhIbC3suY3ytpmGIXNz5YqS2PiJ0xGeFc0vW6uW/H2tL1dK2Mx2ecFnwukEl2D7sVQ73TSvgcO065ZTK2YWtwzhdPC1SUrWNncGHC3srKtz3QMMgsb+/osmzdvYlcMkOGiYiMN0jhC2pZmsOQFjz192rJKeIyF0hzyF7JcVTMIw2IZZm19adbp73NMzR4jKCFzK4Fr6gEEduvLvqaqowwBzPJVUlaZCWyeaX+k2C0sMo4lSt/wABuPzmndHOu1zT8ukdJts5rhs5f2uW25/WtoYdRqLQ3HcfpG/ytXsLeqp3E+PtzXk7uuqWAeHvyXb0hjosTBOOOUHzja/9Qryg+6NzPmIXvSP2Stf8wN/Vctqn1jayKNQGjA7wgzn+dexfx0pO/wDOC8l/krAPEfjFZNvDpNplW1BliWx7OoCPiffTIPtprjYfVKqPuqrHaPReh7ciD4eZTwMb/lOtZEJtI0+IW1M0OjcDsKivRlIellXkUBPkdPzGtLpEfY0+Ky+jD97h4Jd6PoFfFrmF8qFh4iwB/wA1Or3ERG2spHRzQZRfUPZX29n1Of8AAayqXvm71sVfcu3KU3FkK4fGMOIW48larq0XkYPmpZ9AbRyH5kVz9GUQ6aVuaxgDzOv5RXXSJOgB4rnoxo03HwWz0nRC0D87svlof5fGl9HHtDcm9JtFmneqHc/6nD+H+ZqSq75yspO5buTip1SvMvSQf72P2K/metno/uuPssLpLvuA5lM4/R8pAPrB1F/YH/dST0if9fyqB0YP9vwkWw8P0W0UjvfJKy37cuYX+FVTO0qcu2gKSBujUhuwn1Xfe/En+0SSuYRmMBfvAANl4HiWI864pW/+Psvf2XVY/wD8m+dre637Y3pkxELwnBuucWvdjaxuDboxfUUqKlbG8O0xh82p01Y+RhYYzjv9lu9H0hiw85kuiq2YlgRYZRc68urS64aUjdHEpvR50I3aWAB17l+/7ZySuUwuFaS3Mn4kAWUeJo+iawXkfZH17nutEy6mtsTyvjY3mjEUl4+qDfg2h4n/AOiq4msEJDDcYqKZz3TgvFjhzVL6TP0MX7T+k1H0d23bld0n2G7/AEKa7j/UYf3/APUak1vfO4cgn0PcN48yo7c3/eH/AMn860Kv/j+SzqP/AJPmnvpM/QRftP6WqXo7tnd6qrpPu27/AEKY7iRgYKMgcS5Pec7D5ADypNabzHhyTqAWgHHmvN8Scs0oXSzuB4ZjWw3FgvsCxXG0jrbTzV76R8Pmwyv9yQE+DAj5kVl9HutIRtC1ukm3iB2H9Ka3DiMmMVjrkQn3KEHuDfCrK06MJA1n9qGgGlOCdQ/Sf+kzD3hik+69vJlP81FS9HOs8jwVnSbbsB8Ul9H8RkxZkbXIhN+82UfAmqa4hsWiNZU3R4L5i46gv3frBvBixiVHVcqwPIOltP8AKD369leUTw+LQOrkV5XMMc3WDXbzCa7a3zhkwzrHm6SRSuUgjLmFiSeBsL8L8qRDRPbIC7IKiavjdEQ3M/hHo22cyrJOwsHsqd4F7nwJIHkaOkJASGDVmjo2IgF515JL6N/rX/pN81qnpDuuPupeje94H0VzvZ9Tn/AazKXvm71rVfcu3Ka9HEQePEoeDZQfMMKs6QNnNKi6NF2vCUbtbQ/s/FOkwIFij2HAg3DW5j+RBqioj+ojBZvClpZfppSH7ivvfPbQxbKYg3RR6ZiLXZ9eHgnz7q8pIDEDpZnkF7W1AmILchzP9K33P+pw/h/mazarvnLVpO5buTip1SvMvST9aH7FfzPWz0f3XH2WD0n33Aeq9Jw/sr4D5VjnNboyXmWB/wB6/wDuJPm1bT/+L/1HosKP/mf9j6rfv5gnhxKYxR1SVN+QdDpfuIA9xpVE8PjMR8fIptfGWSiUZYeYTuHfnClQWLq3NchPxGhqY0EoNhZVt6RhIubjgv3aWO9d2fNJErC97A+0QjC+g5kA6d9EbOpqGh3y6JJOvpnOYPgKQ7jbwQYaORJTlJbMGykgiwFuqCdLX86qraeSRwLVHQ1McTSH7bpXtnaHrGNWYAhGZMlxYlQ1s3gSDToo+rhLdeN0maXrJw7VhbddU3pM/QxftP6TUXR3bduV3SfYbv8AQpruP9Rh/f8A9RqTW987hyCfQ9w3jzKhdk4wYTHM8oNleRWsNRe4vbny8q05WGWCzdgWVFIIagl20p5vzj0xGEgljvlaU2uLHqhlOniKloo3Ryua7O3sqq6VskLXNyv7hPdxvqMP7/8AqNU1Z37uHIKuh7hvHmV5pj/08v7R/wAxrZZ2G7hyWG/vHbzzXseLwqSoY5FDKbXB4GxuPiK+ea4tN2nFfSvY140XC4XDA7JhgJaKJUJFiQOVdPme8WcbrhkMcZu0ALtjMGky5JFDLxseGnCuWPcw3abLt7GvFnC4XLAbLhgJMUaoWtew424fOunyvf2jdcxwsj7AstGIgWRSjqGU8QwuD5GuGuLTcLpzQ4WcLhLE3YwgOYQJfvuR7ibU81UxFtIpApIQb6ITYC2gqdUrDgtjQQtniiVGta4HLs+FNfNI8WcbpLII2G7WgLXiIFkUo4DKwsQeBpbXFpuExzQ4WOS4YDZsUF+ijVM1r2HG3D510+V7+0brmOJkfZFlz2hsaCcgyxKxHPgfC41tXUc0kfZNl5JBHIbuF1+NsTDmMRGFMgOYLbS9rX8deNHXyaWlpG68+ni0dHRFlrwuHWNQiKFUcAOArhzi43OaY1oaLNyXWuV0sGO2NBM2eWJXa1rkctdPiaayaRgs02SnwRyG7mgrcotpSk1YU2LAJOmESCS5bNbW54nx1ppnkLdG+CSIIw7T0RfatksYYFWAIOhBFwfEGlgkG4TSARYpV/sthL36BPjb3XtT/qprW0lP9HB/qE0w8CxqERVVRwCgADyFIc4uNyU9rQ0WaLBLpd28KzZ2gQk6nTQ+IGh91OFTKBYOKSaWEm5aF2xOxoJGDPEhKgAG3ADgB3C9ctmkaLArt0EbjctC647Z8U4CyorgG4B5GuWSOYbtNl1JEyQWcLrphMMkSCONQqjgBwFzc/E145xcbuzXrGNYNFosFkx+w8PO2eSJWbt1B8yLX867ZPIwWaUuSnikN3NxX0+xoGjWIxIY0N1W2gJvc+Op99AmkDi4HEoMEZaGlosFpwmGSJBHGoVRewHAXNz8TXDnFxu7NMYxrBotFgsL7u4UksYEJJJJtxJ400VMoFtIpRpYSb6ISre7er1U9FEA0trknggPDxY9nn4upaTrfudkp6ys6o6Lc+SQtjdqqvTnPktfVI+HetswHlVWhSE6AtfeeeSj6ytA0ze24cs1SbpbzDFgxuAsqi+nBh2jstzHePKSqpeqxGSupKvrvtd2lR1GrUUIRQhFCEUIRQhFCEUIRQhFCFEb5bIxk0+aAOU6MDqyBRe7X0LDtGtaVJNCxln2vfZf0WVWwzvkvHe1tttvirVBoPCs0rVC+qEIoQihCKELJtXaC4eJpnvlW17C51IAt5mmRRmRwaEuWVsTC92Sybu7bGMR3VCgV8oubk6A304ceGtd1EBhIBN8EumqBOCQLWKR76bKxc0ythwxUJY5ZAutzyLDkRVVHLCxhD877L+ikrYZnvBjva223qqzCKRGgbiFAPjbWoHEFxstFoIaLrtXK6RQhFCEUIRQheWbFX1raIZtQZGc+C3Kjw0UeFbc38VPYbAFgQjraq52k+WXovU6xFvrywD1Xadl0CzAW7Fktp4AP8K3O9psdnL+lgdzVWG3n/af737wTYbEpHG4CFFYjKDxZgdSL8BUlLTskjJIxv6BWVdVJFKGtOFhzK+dlbw4nE4tCqsMNmYaR3FgpsWe2huBwI7K9lp4o4jc/dv5BcxVU0swsPsudXMrlvTvbKsxgw5AynKzZQzFvugG404cL3+PtNRsLNOReVVa8P0I9WvPHwXOfeDHYeFhiEIZgOikKrxuLqwXq+ze1wDpz5dCngkeDGcNYx+Zrk1NREwiQY6jh6YZKh3M2jJiMOZJWzNnIGgGgA7POpKuNscmi3YraOV0kek7akcuP2pOzGFMiBiAQqC9jbjJqeHEaVSI6VgGmbnj6KR0lZIToCw4eq+Njb04iPEDD4sXuwUkqAyk+z7PVKm48je9ezUkbo9OJeQ1krZBHL+/xgne++1JcNCjxMFJkym4B0ysefhU1HE2R5DtiqrpnxMBZt9Cp8byY2eNRh0YlB9LIqAkt2AEW4W0Av8Azr+mgjd/Ic8hdR/VVEjbRjLM21rduXvRJPJ0ExDEglGsAdOIIGnDXhyNKq6VrG6bPJOoqx8jtB/ArnvtvFiMNOI4nCr0YaxUHUlhzHcK6o6aORl3DX7LmuqpYpNFh1e6od45cQsIOGF5Mw5A6WN+OnZUdOIy/wDkyVtQZQy8WaksZtfacKl5BlUWuSsfPhWgyGlebNxPFZz56tg0nCw4J/uPtaXExyNK2YqwAIUDlc8PGpKyFkbgGquhnfK0l+1LcVj9pTSSCBMiI7KCFUXysRe8nHhypzY6VjQXm5IG30SHS1cjiGCwBOzVv9Fm2bvTiocQIMWLgkK11AZc3BgV6pXX/wA13JSRPj04vnmuIqyaOQMl/f4wXff2TFddQP7rZMxsvHMOftcbVzQiLA/5YrvpAzYi32YbNvmk+6s2MVbYZbxmQZzZTrYX9rX2bcKoqRAT/JnbDNTUjpwP4xhfHLw9FSb87bmwzQiJguYPmuoPDLbj4mo6KBkodpDK3qra6okiLdA539E4wu1AuDTEzH/hK7EDiSo4DtJNgO+p3RXmMbdpVLJrQCR+wEqRi2/tDGO3qwCqvJQml+F2k4nwt4VeaenhA6zHz9FnCpqZyerwHDmVs3f3slEww2LAzE5c1rENyDAaEHtHaOINwuekZodZEmU9a/rOrl+HxTTffasuGijeJgpL5TcA6ZSefhSaOJkjiHbFRXTPiYCzb6FIP9pMbPGow6Mci/SyKgJLcbAEW4W0AvVX00EbvvOeQuo/qqiRv8YyzNta1bp73s5aPEsDpmV7AcwLEDTncWHI0uqow0aUfkm0la5x0ZPNJdyepjlQ8euvmAf+2qaz7oCR4KWi+2oAPiF6lWIt5eWbc6+0yBzmjHuyA/KtuHCmx2H1WBPjVm20ei0eks/3pf2K/meueju7O/0C76T73h6leiYCBY40RRZVUADwFZD3FziStpjQ1oAXlu7nX2hGW5ysx8es3zFbdR9tObbB6LAp/uqRfafUq735jDYKW/LKR45h/wBbedZlEbTD5qWtXAGB3DmsO4Uyx4JnY2VXck9gAFzTK1pdMAPBKoHBsFzlisw3wnxDlMJhswHNz7ibEBfDNXf0ccYvK63z5qS/rpJCRCy/z5rU5tyWdsWjYhFSTqaLwtm0PtNr58qshEYiIjNxj81KKYyGYGQWOHPeVU+kz6vF+1H5HqHo7vDu9Qr+k+7bv9Ctu4KAYKMjmzk/xkfICl1x/mPDkm9H9wOPMqR2ALbVAH+LN8pKvn/4vAeizaf/AJfF3qvr0lfWh+xX8z0dH91x9l70n3v/AF9SvTE4CsUreC833o2i2PxK4aHVFay9hb7Tn9UC/kCedbFNGIIzI/P5gsOqlNRKI2Zeu1XmzsFHhIBGDZUBLMefNmPzrMke6V9zmVrxxthj0RkFMnfGadymDw+e3Nr8O0i4CjxarPomMbeV1lB9e+R1oWX+fNal97ZsQ0wbEoscnRiwThlu1j7Ta3vz5VbSiMMtGbi/zUFBVulL7yCxtq4+JV7v19Rl/c/1FrLou+HHkVr1/cO4cwl3oz+ry/tf6Fp3SPeDd6lJ6M7t2/0Cw+k/2sP4SfNKZ0dk7h6pXSnaZx9F03ikI2ThgPtCEH+C/wA1FeQC9U/jzXtQbUbB/wDzyTL0dRgYS44tIxPlYfIUmvN5eCf0cAIb7SVL+kMZMYWXQmNWv3i4B/yiraDGKx2lQdI/bNcbB6p/6STfDxH/AJg/I1S9H947d6hWdJ923f6FMdw0AwUZHMuT/Gw+QFJrT/MeHJOoB/AOPMrzTaOk0ttPpHH+Y1sx4sbuHJYcmEjt55qi3s2dJg8V63GOoz5weQb7SnuJv43I5VJSyNli6t2dvwrauJ0MvWtyvfj+02f0gR9HcRP0lvZNst/xXuR5XpA6OdpYkWVB6TZo4NN/wlu4+ynnnOMkByglgT9t2vcjuFyb9tuw06tlaxnVN/oJFDC6STrXZcyuHpL+sr+xH5nrro7u+PoFx0n3vD1K9Jh9lfAfKsc5rcGS8q2tC+Bxue3B+kj7GUm9r+eU1uRObPDbwsfn5Xz8odTz38bjd8wTXeXegYvDskUbhQVMrNbTrDKosTqWt7jp2Ip6XqpAXEX1Kipq+ujLWA2wvf5tXfYWHaTZUyICWLNYDibZSR4kC1czODappPgu4Gl1G4DPFZNyd4ocMkkctxmbMGAJ5AWNteXxNMrKZ8rgWpVDVRxNIftS3bu0DiMWs2UqjZOjzcSga2bzIamwx9XEW68b70meXrJg+2GFt1/7VV6TPq8X7Ufkeoeju8O71Cv6T7tu/wBCt+4f1GLxf/UalVvfnhyCdQdwOPMqQ2D/AL1/9ab5SVoT/wDF4D0WZB/zP+zvVfvpK+tD9iv5no6P7rj7L3pPvf8Ar6lVe++0XgwvU0MjBL8wCpJI77LbzqGjjD5cdWK0a6V0cX268FIbpbZw+EzPIkjSHQFQtlXsF2BuTx8BV9VDJLYNIt88Fm0k8UNy4Enhl5qt/tddoYXEpCjhghFmAFywNgLMeNredQdSaeVheRmtHrxUxPDActamdydvxYXpElBGYghgpPDQqQNR/wDtW1lO+WxaoaKpZFcPS7e7aXrM3TBSsZTLGTxZVJu38RNNpYurZoXxvikVkvWv07YWw4L0HfOEvgpgoubBvJWDH4A1lUjgJm3WzWtLoHAfLG6ktyt4o8MjROrEu4KlQDxAWxuRbgKvrKZ0hDhqCzqGpZEC12s/pavSf7WH8JPmlL6Oydw9UzpTtM4+iaYnZpxGy4kUXcRRso7SqjTxIuPOktlEdUScrlPdEZKNrRnYJDudvKmFV4ZgwGYsCBex4MpHEcPnVVXSulIcxSUVW2IFj/ngskpbaeOuqkISL3+zGvEnsJ18zauxamgxOPqlm9VPgMPRUfpM/QRftf6GqTo7tnd6hW9J923f6FMtxfqMX7/+o1Jre+dw5BOoO4bx5leZbU/TzftH/Ma2Y+w3cOSw5e8dvPNe0yIGBBAIPEEXBr50G2IX05AOBS0buYW+b1eP+EW93CnfUy2tpFI+lh/0HkmarYWGgFIVCy4vZcMpzSQxu1rXZATbs1HDU++mNlewWa4jilPhjebuaDvC1AUtNSDF7ewbu8E+W6MQRIl1JHMGxHvsaqbTzNAezXsUb6iBxMcmraMPZTm+G2cOYRhsMEsWDNkWyi3LQAEk24dlWUkMmn1kn5zUVZPF1fVxW4ZKl3IwhiwceYWLXe34j1fhao6x4dKbK6hYWwi+vFbpth4d3ztBGWOpJUa957T40oTyAWDj5prqeJx0i0X3LpidlwyENJDG5AABZASAOAFxw1rxsr2izXEcV66GN5u5oPBdcXg45QFkRXANwGUEX7deetcte5hu02XT42vFnAHevrDYdI1CIqoo4KoAAvqdB30OcXG7jcr1rGsFmiwXCPZUCv0qwxh7k5wgDXPE3te5uffXRleW6JcbbLrgQxh2kGi+2yMXsuGU5pIY3a1rsgJt2XI4a0NlewWa4jih8MbzdzQd4XXF4OOUBZEV1BuAygi/C9jz1rlr3MN2my6fGx4s4A71k/sDC/8A80P/AMa/9KZ9RL/sfNL+lh/0HkFpweAihv0UaJfjlUC9uF7ca4fI5/aJKYyJjOwANy4YnYmHkbO8EbMeJKjXx7fOumzyNFg4rh1PE43c0E7l0xOy4ZLdJDG+UWXMgNh2C40FeNle3suI4rp8Mb+00HgtYFLTEuGwcNmz9BHmve+Qce23C9O+oltbSPmkfTQ3vojyWnGbPimt0sSPa9syg2vxtcacK4ZI9nZJC7fEx/bAO8LtFGFUKoAUCwAFgAOAA5CuSSTcrsAAWCyYzY0EpzSQozfeKi/v4mmMmkYLNcUt8EbzdzQSu+EwccQyxoqDsUAfLjXDnuebuN10yNrBZosjF4KOUBZI1cA3AZQRft1560Ne5hu02Q+NjxZwB3r6w2HSNQiKqqOCqAALm50Hea8c4uN3G5XrWNYLNFgsj7DwzEk4eIkm5JjW5J4nhTBPKMA4+aWaaEm5YPIJhSk5FCEUIRQhFCFB787JiQmVUs76sczanttewrUopnn7ScAsqugYLuAxKybi7LimYtIgYrqLk28xex867rZXsFmmyVQwsebuF16PWQtpFCEUIRQhFCEUIRQhFCEUIRQhFCEUIRQhFCEUIRQhFCEUIRQhFCEUIX//2Q==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69" y="5301210"/>
            <a:ext cx="1395905" cy="142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39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D6E1FE-69F0-E948-B412-5857A93C2CE0}"/>
              </a:ext>
            </a:extLst>
          </p:cNvPr>
          <p:cNvGrpSpPr/>
          <p:nvPr/>
        </p:nvGrpSpPr>
        <p:grpSpPr>
          <a:xfrm>
            <a:off x="251520" y="1395258"/>
            <a:ext cx="5424566" cy="3469914"/>
            <a:chOff x="227554" y="1471254"/>
            <a:chExt cx="8749476" cy="4838066"/>
          </a:xfrm>
        </p:grpSpPr>
        <p:pic>
          <p:nvPicPr>
            <p:cNvPr id="41985" name="Picture 3" descr="Abbott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54" y="1471254"/>
              <a:ext cx="2523560" cy="180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6" name="Picture 4" descr="COBAS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54" y="3367657"/>
              <a:ext cx="2211339" cy="1296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7" name="Picture 6" descr="bioMerieux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542" y="1824199"/>
              <a:ext cx="1715857" cy="1324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8" name="Picture 7" descr="Siemens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883" y="2204294"/>
              <a:ext cx="1732147" cy="1171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10" descr="Biocentric 2.tif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9510" y="1771258"/>
              <a:ext cx="1633051" cy="142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14" descr="Cepheid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542" y="3606574"/>
              <a:ext cx="1923553" cy="2216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15" descr="PPT.tif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73990"/>
              <a:ext cx="1495945" cy="144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16" descr="Cepheid.tif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561" y="3590283"/>
              <a:ext cx="621727" cy="1857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17" descr="DBS.tif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52" y="4786225"/>
              <a:ext cx="2182831" cy="1523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8" descr="AlereNAT.tif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1718" y="4714279"/>
              <a:ext cx="1337120" cy="140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2123728" y="275017"/>
            <a:ext cx="6562850" cy="1143240"/>
          </a:xfrm>
        </p:spPr>
        <p:txBody>
          <a:bodyPr/>
          <a:lstStyle/>
          <a:p>
            <a:r>
              <a:rPr lang="en-US" b="1" dirty="0"/>
              <a:t>Increasing menu of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6E2FE-DD41-E749-A316-74952FAC2CE1}"/>
              </a:ext>
            </a:extLst>
          </p:cNvPr>
          <p:cNvSpPr txBox="1"/>
          <p:nvPr/>
        </p:nvSpPr>
        <p:spPr>
          <a:xfrm>
            <a:off x="5676087" y="2902292"/>
            <a:ext cx="3467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WHO prequalification: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Abbott </a:t>
            </a:r>
            <a:r>
              <a:rPr lang="en-US" sz="2400" dirty="0" err="1"/>
              <a:t>RealTime</a:t>
            </a:r>
            <a:r>
              <a:rPr lang="en-US" sz="2400" dirty="0"/>
              <a:t> m2000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bioMerieux</a:t>
            </a:r>
            <a:r>
              <a:rPr lang="en-US" sz="2400" dirty="0"/>
              <a:t> </a:t>
            </a:r>
            <a:r>
              <a:rPr lang="en-US" sz="2400" dirty="0" err="1"/>
              <a:t>EasyQ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Cepheid </a:t>
            </a:r>
            <a:r>
              <a:rPr lang="en-US" sz="2400" dirty="0" err="1"/>
              <a:t>Xpert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Hologic </a:t>
            </a:r>
            <a:r>
              <a:rPr lang="en-US" sz="2400" dirty="0" err="1"/>
              <a:t>Aptima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Roche COBAS v2.0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Siemens VERSANT</a:t>
            </a:r>
          </a:p>
        </p:txBody>
      </p:sp>
    </p:spTree>
    <p:extLst>
      <p:ext uri="{BB962C8B-B14F-4D97-AF65-F5344CB8AC3E}">
        <p14:creationId xmlns:p14="http://schemas.microsoft.com/office/powerpoint/2010/main" val="2593776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Conclusions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781" y="1484784"/>
            <a:ext cx="9125219" cy="4464496"/>
          </a:xfrm>
          <a:prstGeom prst="rect">
            <a:avLst/>
          </a:prstGeom>
        </p:spPr>
        <p:txBody>
          <a:bodyPr lIns="89541" tIns="44768" rIns="89541" bIns="44768"/>
          <a:lstStyle>
            <a:lvl1pPr marL="335768" indent="-335768" algn="l" defTabSz="4477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7524" indent="-279816" algn="l" defTabSz="4477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9249" indent="-223848" algn="l" defTabSz="4477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6954" indent="-223848" algn="l" defTabSz="4477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4647" indent="-223848" algn="l" defTabSz="44770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2344" indent="-223848" algn="l" defTabSz="4477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10041" indent="-223848" algn="l" defTabSz="4477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7739" indent="-223848" algn="l" defTabSz="4477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5441" indent="-223848" algn="l" defTabSz="44770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Viral load scale-up is necessary and in progress in many countries yet significant access gaps remain</a:t>
            </a:r>
          </a:p>
          <a:p>
            <a:r>
              <a:rPr lang="en-US" altLang="en-US" sz="2800" dirty="0"/>
              <a:t>Elevated viral loads do not seem to be used consistently to support treatment failure and 2</a:t>
            </a:r>
            <a:r>
              <a:rPr lang="en-US" altLang="en-US" sz="2800" baseline="30000" dirty="0"/>
              <a:t>nd</a:t>
            </a:r>
            <a:r>
              <a:rPr lang="en-US" altLang="en-US" sz="2800" dirty="0"/>
              <a:t> line switching.</a:t>
            </a:r>
          </a:p>
          <a:p>
            <a:r>
              <a:rPr lang="en-US" altLang="en-US" sz="2800" dirty="0"/>
              <a:t>Delayed or lack of switching could be due to several reasons:</a:t>
            </a:r>
          </a:p>
          <a:p>
            <a:pPr lvl="1"/>
            <a:r>
              <a:rPr lang="en-US" altLang="en-US" dirty="0"/>
              <a:t>Poor clinical understanding of viral load; lack of trust</a:t>
            </a:r>
          </a:p>
          <a:p>
            <a:pPr lvl="1"/>
            <a:r>
              <a:rPr lang="en-US" altLang="en-US" dirty="0"/>
              <a:t>Fragmented health and laboratory systems</a:t>
            </a:r>
          </a:p>
          <a:p>
            <a:pPr lvl="1"/>
            <a:r>
              <a:rPr lang="en-US" altLang="en-US" dirty="0"/>
              <a:t>Drug supply</a:t>
            </a:r>
          </a:p>
        </p:txBody>
      </p:sp>
    </p:spTree>
    <p:extLst>
      <p:ext uri="{BB962C8B-B14F-4D97-AF65-F5344CB8AC3E}">
        <p14:creationId xmlns:p14="http://schemas.microsoft.com/office/powerpoint/2010/main" val="3679936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p Arrow 15"/>
          <p:cNvSpPr/>
          <p:nvPr/>
        </p:nvSpPr>
        <p:spPr>
          <a:xfrm flipV="1">
            <a:off x="5304350" y="2887126"/>
            <a:ext cx="306760" cy="472835"/>
          </a:xfrm>
          <a:prstGeom prst="upArrow">
            <a:avLst/>
          </a:prstGeom>
          <a:gradFill flip="none" rotWithShape="1">
            <a:gsLst>
              <a:gs pos="0">
                <a:srgbClr val="FF66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Up Arrow 17"/>
          <p:cNvSpPr/>
          <p:nvPr/>
        </p:nvSpPr>
        <p:spPr>
          <a:xfrm flipV="1">
            <a:off x="3003667" y="2883856"/>
            <a:ext cx="306760" cy="472835"/>
          </a:xfrm>
          <a:prstGeom prst="upArrow">
            <a:avLst/>
          </a:prstGeom>
          <a:gradFill flip="none" rotWithShape="1">
            <a:gsLst>
              <a:gs pos="0">
                <a:srgbClr val="FF66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en-US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9243" y="3179225"/>
            <a:ext cx="8537320" cy="723900"/>
            <a:chOff x="522093" y="3179224"/>
            <a:chExt cx="8537320" cy="723900"/>
          </a:xfrm>
        </p:grpSpPr>
        <p:grpSp>
          <p:nvGrpSpPr>
            <p:cNvPr id="20" name="Group 19"/>
            <p:cNvGrpSpPr/>
            <p:nvPr/>
          </p:nvGrpSpPr>
          <p:grpSpPr>
            <a:xfrm>
              <a:off x="522093" y="3293524"/>
              <a:ext cx="8248790" cy="609600"/>
              <a:chOff x="-379053" y="3225800"/>
              <a:chExt cx="9213795" cy="609600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838199" y="3225800"/>
                <a:ext cx="7996543" cy="609600"/>
              </a:xfrm>
              <a:custGeom>
                <a:avLst/>
                <a:gdLst>
                  <a:gd name="connsiteX0" fmla="*/ 0 w 7391400"/>
                  <a:gd name="connsiteY0" fmla="*/ 228600 h 609600"/>
                  <a:gd name="connsiteX1" fmla="*/ 5372100 w 7391400"/>
                  <a:gd name="connsiteY1" fmla="*/ 228600 h 609600"/>
                  <a:gd name="connsiteX2" fmla="*/ 5594350 w 7391400"/>
                  <a:gd name="connsiteY2" fmla="*/ 0 h 609600"/>
                  <a:gd name="connsiteX3" fmla="*/ 5949950 w 7391400"/>
                  <a:gd name="connsiteY3" fmla="*/ 609600 h 609600"/>
                  <a:gd name="connsiteX4" fmla="*/ 6178550 w 7391400"/>
                  <a:gd name="connsiteY4" fmla="*/ 190500 h 609600"/>
                  <a:gd name="connsiteX5" fmla="*/ 7391400 w 7391400"/>
                  <a:gd name="connsiteY5" fmla="*/ 196850 h 609600"/>
                  <a:gd name="connsiteX6" fmla="*/ 7391400 w 7391400"/>
                  <a:gd name="connsiteY6" fmla="*/ 19685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1400" h="609600">
                    <a:moveTo>
                      <a:pt x="0" y="228600"/>
                    </a:moveTo>
                    <a:lnTo>
                      <a:pt x="5372100" y="228600"/>
                    </a:lnTo>
                    <a:lnTo>
                      <a:pt x="5594350" y="0"/>
                    </a:lnTo>
                    <a:lnTo>
                      <a:pt x="5949950" y="609600"/>
                    </a:lnTo>
                    <a:lnTo>
                      <a:pt x="6178550" y="190500"/>
                    </a:lnTo>
                    <a:lnTo>
                      <a:pt x="7391400" y="196850"/>
                    </a:lnTo>
                    <a:lnTo>
                      <a:pt x="7391400" y="196850"/>
                    </a:lnTo>
                  </a:path>
                </a:pathLst>
              </a:custGeom>
              <a:ln w="317500">
                <a:solidFill>
                  <a:srgbClr val="00336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119"/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422541" y="3301140"/>
                <a:ext cx="206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19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472349" y="3295650"/>
                <a:ext cx="1047481" cy="307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19"/>
                <a:r>
                  <a:rPr lang="en-US" sz="1400" dirty="0">
                    <a:solidFill>
                      <a:srgbClr val="FFFFFF"/>
                    </a:solidFill>
                    <a:latin typeface="Arial"/>
                  </a:rPr>
                  <a:t>6 months</a:t>
                </a: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907398" y="3301914"/>
                <a:ext cx="1156477" cy="307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19"/>
                <a:r>
                  <a:rPr lang="en-US" sz="1400" dirty="0">
                    <a:solidFill>
                      <a:srgbClr val="FFFFFF"/>
                    </a:solidFill>
                    <a:latin typeface="Arial"/>
                  </a:rPr>
                  <a:t>12 months</a:t>
                </a: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709725" y="3263270"/>
                <a:ext cx="757208" cy="307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19"/>
                <a:r>
                  <a:rPr lang="en-US" sz="1400" dirty="0">
                    <a:solidFill>
                      <a:srgbClr val="FFFFFF"/>
                    </a:solidFill>
                    <a:latin typeface="Arial"/>
                  </a:rPr>
                  <a:t>Yearly</a:t>
                </a:r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846559" y="3292904"/>
                <a:ext cx="0" cy="313267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-379053" y="3295650"/>
                <a:ext cx="2062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19"/>
                <a:endParaRPr lang="en-US" dirty="0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5323" y="3179224"/>
              <a:ext cx="10956" cy="127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5323" y="3179224"/>
              <a:ext cx="10956" cy="12700"/>
            </a:xfrm>
            <a:prstGeom prst="rect">
              <a:avLst/>
            </a:prstGeom>
          </p:spPr>
        </p:pic>
        <p:grpSp>
          <p:nvGrpSpPr>
            <p:cNvPr id="23" name="Group 22"/>
            <p:cNvGrpSpPr/>
            <p:nvPr/>
          </p:nvGrpSpPr>
          <p:grpSpPr>
            <a:xfrm>
              <a:off x="8806019" y="3490374"/>
              <a:ext cx="253394" cy="0"/>
              <a:chOff x="8806019" y="3484024"/>
              <a:chExt cx="253394" cy="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cxnSp>
            <p:nvCxnSpPr>
              <p:cNvPr id="34" name="Straight Connector 33"/>
              <p:cNvCxnSpPr/>
              <p:nvPr/>
            </p:nvCxnSpPr>
            <p:spPr>
              <a:xfrm flipH="1">
                <a:off x="8993025" y="3484024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8897003" y="3484024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8806019" y="3484024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781995" y="3521498"/>
              <a:ext cx="812627" cy="0"/>
              <a:chOff x="781995" y="3521498"/>
              <a:chExt cx="812627" cy="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H="1">
                <a:off x="1248834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152812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061828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528234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1432212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1341228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969001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872979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781995" y="3521498"/>
                <a:ext cx="66388" cy="0"/>
              </a:xfrm>
              <a:prstGeom prst="line">
                <a:avLst/>
              </a:prstGeom>
              <a:ln w="317500">
                <a:solidFill>
                  <a:srgbClr val="003366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Up Arrow 45"/>
          <p:cNvSpPr/>
          <p:nvPr/>
        </p:nvSpPr>
        <p:spPr>
          <a:xfrm rot="10800000" flipV="1">
            <a:off x="1409743" y="3705447"/>
            <a:ext cx="306760" cy="472835"/>
          </a:xfrm>
          <a:prstGeom prst="upArrow">
            <a:avLst/>
          </a:prstGeom>
          <a:gradFill flip="none" rotWithShape="1">
            <a:gsLst>
              <a:gs pos="0">
                <a:srgbClr val="FF66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26" y="4289926"/>
            <a:ext cx="2160983" cy="47455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en-US" sz="2500" dirty="0"/>
              <a:t>ART initiation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8620" y="2291877"/>
            <a:ext cx="4754159" cy="530387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US" sz="2800" dirty="0"/>
              <a:t>Routine viral load testing</a:t>
            </a:r>
          </a:p>
        </p:txBody>
      </p:sp>
      <p:sp>
        <p:nvSpPr>
          <p:cNvPr id="49" name="Up Arrow 48"/>
          <p:cNvSpPr/>
          <p:nvPr/>
        </p:nvSpPr>
        <p:spPr>
          <a:xfrm flipV="1">
            <a:off x="7584566" y="2872558"/>
            <a:ext cx="306760" cy="472835"/>
          </a:xfrm>
          <a:prstGeom prst="upArrow">
            <a:avLst/>
          </a:prstGeom>
          <a:gradFill flip="none" rotWithShape="1">
            <a:gsLst>
              <a:gs pos="0">
                <a:srgbClr val="FF66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 defTabSz="457119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Title 9"/>
          <p:cNvSpPr txBox="1">
            <a:spLocks/>
          </p:cNvSpPr>
          <p:nvPr/>
        </p:nvSpPr>
        <p:spPr>
          <a:xfrm>
            <a:off x="2339752" y="260648"/>
            <a:ext cx="6501408" cy="864096"/>
          </a:xfrm>
          <a:prstGeom prst="rect">
            <a:avLst/>
          </a:prstGeom>
        </p:spPr>
        <p:txBody>
          <a:bodyPr lIns="89541" tIns="44768" rIns="89541" bIns="44768"/>
          <a:lstStyle>
            <a:lvl1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47706" algn="ctr" defTabSz="447706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95397" algn="ctr" defTabSz="447706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43091" algn="ctr" defTabSz="447706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790799" algn="ctr" defTabSz="447706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2016 WHO ARV Guidelines</a:t>
            </a:r>
          </a:p>
        </p:txBody>
      </p:sp>
    </p:spTree>
    <p:extLst>
      <p:ext uri="{BB962C8B-B14F-4D97-AF65-F5344CB8AC3E}">
        <p14:creationId xmlns:p14="http://schemas.microsoft.com/office/powerpoint/2010/main" val="2363064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9"/>
          <p:cNvSpPr txBox="1">
            <a:spLocks/>
          </p:cNvSpPr>
          <p:nvPr/>
        </p:nvSpPr>
        <p:spPr>
          <a:xfrm>
            <a:off x="5004048" y="260648"/>
            <a:ext cx="3837112" cy="864096"/>
          </a:xfrm>
          <a:prstGeom prst="rect">
            <a:avLst/>
          </a:prstGeom>
        </p:spPr>
        <p:txBody>
          <a:bodyPr lIns="89541" tIns="44768" rIns="89541" bIns="44768"/>
          <a:lstStyle>
            <a:lvl1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47706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47706" algn="ctr" defTabSz="447706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895397" algn="ctr" defTabSz="447706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43091" algn="ctr" defTabSz="447706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790799" algn="ctr" defTabSz="447706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/>
              <a:t>2016 WHO ARV Guidelines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64D2C13-2F98-E14C-B8B9-E480956A55D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2" r="5130"/>
          <a:stretch/>
        </p:blipFill>
        <p:spPr bwMode="auto">
          <a:xfrm>
            <a:off x="25920" y="220295"/>
            <a:ext cx="4846940" cy="6408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92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29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40AA4C-4E68-4A4C-A608-5C4060431546}"/>
              </a:ext>
            </a:extLst>
          </p:cNvPr>
          <p:cNvSpPr txBox="1"/>
          <p:nvPr/>
        </p:nvSpPr>
        <p:spPr>
          <a:xfrm>
            <a:off x="1043608" y="306896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Disclaimer: I have no conflicts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67107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3B1A1EE0-84C4-8D42-B5A8-9457B52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90-90-90 Progress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5B9AC-FD30-314D-8591-51A2FF5A3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185"/>
            <a:ext cx="9144000" cy="357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9E2A8F-6EAE-D041-969F-8491B6F38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483"/>
            <a:ext cx="9144000" cy="53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5BDD1F-15EA-A047-A9DE-E12D18CEB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6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Momentum for VL scale-up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4D9AB-B22E-6243-86B4-0C7F3BF67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699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6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Rapid scale-up but gaps remain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5696" y="980728"/>
            <a:ext cx="2520280" cy="1440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4" y="980728"/>
            <a:ext cx="9042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31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High viral suppression rates across countries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57672"/>
            <a:ext cx="6231551" cy="53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68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01408" cy="864096"/>
          </a:xfrm>
        </p:spPr>
        <p:txBody>
          <a:bodyPr/>
          <a:lstStyle/>
          <a:p>
            <a:r>
              <a:rPr lang="en-US" sz="3600" b="1" dirty="0"/>
              <a:t>Clinical utility of viral load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2" y="119849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Across Kenya, Malawi, and Uganda, less than 10% of patients with an elevated first viral load proceed through the treatment failure algorithm and receive a second viral load test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82203"/>
            <a:ext cx="6624736" cy="471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15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19674</TotalTime>
  <Words>199</Words>
  <Application>Microsoft Macintosh PowerPoint</Application>
  <PresentationFormat>On-screen Show (4:3)</PresentationFormat>
  <Paragraphs>46</Paragraphs>
  <Slides>14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Narrow</vt:lpstr>
      <vt:lpstr>Calibri</vt:lpstr>
      <vt:lpstr>Wingdings</vt:lpstr>
      <vt:lpstr>Office Theme</vt:lpstr>
      <vt:lpstr>27_Custom Design</vt:lpstr>
      <vt:lpstr>26_Custom Design</vt:lpstr>
      <vt:lpstr>4_master</vt:lpstr>
      <vt:lpstr>28_Custom Design</vt:lpstr>
      <vt:lpstr>29_Custom Design</vt:lpstr>
      <vt:lpstr>1_Custom Design</vt:lpstr>
      <vt:lpstr>The global situation of viral load testing for treatment monitoring   Amsterdam July 2018 </vt:lpstr>
      <vt:lpstr>PowerPoint Presentation</vt:lpstr>
      <vt:lpstr>90-90-90 Progress</vt:lpstr>
      <vt:lpstr>PowerPoint Presentation</vt:lpstr>
      <vt:lpstr>PowerPoint Presentation</vt:lpstr>
      <vt:lpstr>Momentum for VL scale-up</vt:lpstr>
      <vt:lpstr>Rapid scale-up but gaps remain</vt:lpstr>
      <vt:lpstr>High viral suppression rates across countries</vt:lpstr>
      <vt:lpstr>Clinical utility of viral load results</vt:lpstr>
      <vt:lpstr>Increasing menu of options</vt:lpstr>
      <vt:lpstr>Conclusions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STRATEGIES TO OPTIMIZE CARE IN THE POSTNATAL PERIOD: INFANT PROPHYLAXIS, FEEDING AND DIAGNOSIS  23-26 MARCH 2015 WHO, GENEVA SWITZERLAND</dc:title>
  <dc:creator>PENAZZATO, Martina</dc:creator>
  <cp:lastModifiedBy>Lara Vojnov</cp:lastModifiedBy>
  <cp:revision>239</cp:revision>
  <dcterms:created xsi:type="dcterms:W3CDTF">2015-03-24T13:58:27Z</dcterms:created>
  <dcterms:modified xsi:type="dcterms:W3CDTF">2018-07-21T07:20:45Z</dcterms:modified>
</cp:coreProperties>
</file>